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1" r:id="rId5"/>
    <p:sldId id="272" r:id="rId6"/>
    <p:sldId id="265" r:id="rId7"/>
    <p:sldId id="261" r:id="rId8"/>
    <p:sldId id="273" r:id="rId9"/>
    <p:sldId id="260" r:id="rId10"/>
    <p:sldId id="263" r:id="rId11"/>
    <p:sldId id="266" r:id="rId12"/>
    <p:sldId id="269" r:id="rId13"/>
    <p:sldId id="275" r:id="rId14"/>
    <p:sldId id="270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483" autoAdjust="0"/>
  </p:normalViewPr>
  <p:slideViewPr>
    <p:cSldViewPr snapToGrid="0">
      <p:cViewPr>
        <p:scale>
          <a:sx n="62" d="100"/>
          <a:sy n="62" d="100"/>
        </p:scale>
        <p:origin x="135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49123-D311-4CCA-90E1-F9188CDBAA0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55E23D3-0531-4DBA-A578-786BACFE7D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Search-to-Conversion Rate 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 of converting searches into confirmed bookings.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35C888-5936-4BE3-9CF1-7CF4582BC84C}" type="parTrans" cxnId="{70DB95BD-225C-46C0-9483-B3A6DC4AB4B0}">
      <dgm:prSet/>
      <dgm:spPr/>
      <dgm:t>
        <a:bodyPr/>
        <a:lstStyle/>
        <a:p>
          <a:endParaRPr lang="en-US"/>
        </a:p>
      </dgm:t>
    </dgm:pt>
    <dgm:pt modelId="{9E3CE3FC-1511-4E0A-8E54-B9F79C4FD6C9}" type="sibTrans" cxnId="{70DB95BD-225C-46C0-9483-B3A6DC4AB4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2C9588-A8B2-4041-8F87-F89F9DA666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Occupancy: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Tracks the accuracy of live seat availability data ensuring, trust and usability.</a:t>
          </a:r>
        </a:p>
      </dgm:t>
    </dgm:pt>
    <dgm:pt modelId="{D8C0199C-CECF-454F-B7D0-40D5715F2561}" type="parTrans" cxnId="{B12C277E-1504-4D03-85C3-8936A70F1F0C}">
      <dgm:prSet/>
      <dgm:spPr/>
      <dgm:t>
        <a:bodyPr/>
        <a:lstStyle/>
        <a:p>
          <a:endParaRPr lang="en-US"/>
        </a:p>
      </dgm:t>
    </dgm:pt>
    <dgm:pt modelId="{CF09320C-9E7E-4DEF-AD96-A3AD27975CBF}" type="sibTrans" cxnId="{B12C277E-1504-4D03-85C3-8936A70F1F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12A840-CCF2-4BAE-B8B5-094776685B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User Satisfaction Score: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Reflects user experience through feedback ratings.</a:t>
          </a:r>
        </a:p>
      </dgm:t>
    </dgm:pt>
    <dgm:pt modelId="{046B4B4D-60E4-4AF5-8D08-B470E4318204}" type="parTrans" cxnId="{4ED8E485-A31A-489D-88CF-4551E203279E}">
      <dgm:prSet/>
      <dgm:spPr/>
      <dgm:t>
        <a:bodyPr/>
        <a:lstStyle/>
        <a:p>
          <a:endParaRPr lang="en-US"/>
        </a:p>
      </dgm:t>
    </dgm:pt>
    <dgm:pt modelId="{6218DBBD-CCBD-4AF2-A841-C218C0FA2861}" type="sibTrans" cxnId="{4ED8E485-A31A-489D-88CF-4551E20327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97AFDB-CAEB-4BF5-A0C3-5352BD1F11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Space Utilization Rate: </a:t>
          </a:r>
          <a:r>
            <a:rPr lang="en-US" sz="2000" b="0" dirty="0">
              <a:latin typeface="Times New Roman" panose="02020603050405020304" pitchFamily="18" charset="0"/>
              <a:cs typeface="Times New Roman" panose="02020603050405020304" pitchFamily="18" charset="0"/>
            </a:rPr>
            <a:t>Percentage of booked spaces that are actually used.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B5B35-7D96-4821-8C6D-633070E52BCA}" type="parTrans" cxnId="{91FF2267-9E48-4D72-9816-F6DB0204A5AA}">
      <dgm:prSet/>
      <dgm:spPr/>
      <dgm:t>
        <a:bodyPr/>
        <a:lstStyle/>
        <a:p>
          <a:endParaRPr lang="en-US"/>
        </a:p>
      </dgm:t>
    </dgm:pt>
    <dgm:pt modelId="{CD65C882-53A5-48D2-8A1C-C5514DAA208A}" type="sibTrans" cxnId="{91FF2267-9E48-4D72-9816-F6DB0204A5AA}">
      <dgm:prSet/>
      <dgm:spPr/>
      <dgm:t>
        <a:bodyPr/>
        <a:lstStyle/>
        <a:p>
          <a:endParaRPr lang="en-US"/>
        </a:p>
      </dgm:t>
    </dgm:pt>
    <dgm:pt modelId="{97ADB258-27D9-4733-BA72-43168BB25441}" type="pres">
      <dgm:prSet presAssocID="{E2649123-D311-4CCA-90E1-F9188CDBAA08}" presName="root" presStyleCnt="0">
        <dgm:presLayoutVars>
          <dgm:dir/>
          <dgm:resizeHandles val="exact"/>
        </dgm:presLayoutVars>
      </dgm:prSet>
      <dgm:spPr/>
    </dgm:pt>
    <dgm:pt modelId="{F1896FF5-4EDD-4963-AC6A-BFE6089107EA}" type="pres">
      <dgm:prSet presAssocID="{E2649123-D311-4CCA-90E1-F9188CDBAA08}" presName="container" presStyleCnt="0">
        <dgm:presLayoutVars>
          <dgm:dir/>
          <dgm:resizeHandles val="exact"/>
        </dgm:presLayoutVars>
      </dgm:prSet>
      <dgm:spPr/>
    </dgm:pt>
    <dgm:pt modelId="{E0EDDB80-6574-475C-8B98-EB5D5C41B9CB}" type="pres">
      <dgm:prSet presAssocID="{955E23D3-0531-4DBA-A578-786BACFE7D58}" presName="compNode" presStyleCnt="0"/>
      <dgm:spPr/>
    </dgm:pt>
    <dgm:pt modelId="{09D958A7-482E-460B-B628-9D5433A0A4D0}" type="pres">
      <dgm:prSet presAssocID="{955E23D3-0531-4DBA-A578-786BACFE7D58}" presName="iconBgRect" presStyleLbl="bgShp" presStyleIdx="0" presStyleCnt="4" custScaleX="75855" custScaleY="76479" custLinFactNeighborX="-5220" custLinFactNeighborY="-60201"/>
      <dgm:spPr/>
    </dgm:pt>
    <dgm:pt modelId="{83A4ED95-D9B9-45C1-8C1B-70AC3DD816E3}" type="pres">
      <dgm:prSet presAssocID="{955E23D3-0531-4DBA-A578-786BACFE7D58}" presName="iconRect" presStyleLbl="node1" presStyleIdx="0" presStyleCnt="4" custLinFactNeighborX="-10799" custLinFactNeighborY="-995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1865E0E-1365-448D-9D45-B06ABEAF56A7}" type="pres">
      <dgm:prSet presAssocID="{955E23D3-0531-4DBA-A578-786BACFE7D58}" presName="spaceRect" presStyleCnt="0"/>
      <dgm:spPr/>
    </dgm:pt>
    <dgm:pt modelId="{360003E1-823D-4458-95EF-FAE457501EBB}" type="pres">
      <dgm:prSet presAssocID="{955E23D3-0531-4DBA-A578-786BACFE7D58}" presName="textRect" presStyleLbl="revTx" presStyleIdx="0" presStyleCnt="4" custScaleX="131218" custScaleY="70431" custLinFactNeighborX="2214" custLinFactNeighborY="-60898">
        <dgm:presLayoutVars>
          <dgm:chMax val="1"/>
          <dgm:chPref val="1"/>
        </dgm:presLayoutVars>
      </dgm:prSet>
      <dgm:spPr/>
    </dgm:pt>
    <dgm:pt modelId="{08ECD967-3B0F-45EB-99F5-AF2AE610D20E}" type="pres">
      <dgm:prSet presAssocID="{9E3CE3FC-1511-4E0A-8E54-B9F79C4FD6C9}" presName="sibTrans" presStyleLbl="sibTrans2D1" presStyleIdx="0" presStyleCnt="0"/>
      <dgm:spPr/>
    </dgm:pt>
    <dgm:pt modelId="{A4FA4E9A-99D0-4074-BC34-658E9D669632}" type="pres">
      <dgm:prSet presAssocID="{232C9588-A8B2-4041-8F87-F89F9DA666B6}" presName="compNode" presStyleCnt="0"/>
      <dgm:spPr/>
    </dgm:pt>
    <dgm:pt modelId="{2BD415C4-B430-4D4C-ACC1-D829C003502B}" type="pres">
      <dgm:prSet presAssocID="{232C9588-A8B2-4041-8F87-F89F9DA666B6}" presName="iconBgRect" presStyleLbl="bgShp" presStyleIdx="1" presStyleCnt="4" custScaleX="81755" custScaleY="79695" custLinFactNeighborX="-2632" custLinFactNeighborY="-64816"/>
      <dgm:spPr/>
    </dgm:pt>
    <dgm:pt modelId="{05D2CF05-1AE7-4AAF-B55F-B026A9C47F7F}" type="pres">
      <dgm:prSet presAssocID="{232C9588-A8B2-4041-8F87-F89F9DA666B6}" presName="iconRect" presStyleLbl="node1" presStyleIdx="1" presStyleCnt="4" custLinFactY="-6647" custLinFactNeighborX="-510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D9C20371-B528-4EED-886A-4E0CF5D91954}" type="pres">
      <dgm:prSet presAssocID="{232C9588-A8B2-4041-8F87-F89F9DA666B6}" presName="spaceRect" presStyleCnt="0"/>
      <dgm:spPr/>
    </dgm:pt>
    <dgm:pt modelId="{4CB7D09D-ECF8-42C5-8864-6C0360225FFB}" type="pres">
      <dgm:prSet presAssocID="{232C9588-A8B2-4041-8F87-F89F9DA666B6}" presName="textRect" presStyleLbl="revTx" presStyleIdx="1" presStyleCnt="4" custScaleX="125761" custLinFactNeighborX="1865" custLinFactNeighborY="-65734">
        <dgm:presLayoutVars>
          <dgm:chMax val="1"/>
          <dgm:chPref val="1"/>
        </dgm:presLayoutVars>
      </dgm:prSet>
      <dgm:spPr/>
    </dgm:pt>
    <dgm:pt modelId="{1E8AEDF4-2E83-4F41-9850-A330991667D4}" type="pres">
      <dgm:prSet presAssocID="{CF09320C-9E7E-4DEF-AD96-A3AD27975CBF}" presName="sibTrans" presStyleLbl="sibTrans2D1" presStyleIdx="0" presStyleCnt="0"/>
      <dgm:spPr/>
    </dgm:pt>
    <dgm:pt modelId="{61D9D3E3-9327-4953-90C1-1EACA2282E75}" type="pres">
      <dgm:prSet presAssocID="{2812A840-CCF2-4BAE-B8B5-094776685B5B}" presName="compNode" presStyleCnt="0"/>
      <dgm:spPr/>
    </dgm:pt>
    <dgm:pt modelId="{5DAFE779-CC5B-4674-BB1E-ADB62798830C}" type="pres">
      <dgm:prSet presAssocID="{2812A840-CCF2-4BAE-B8B5-094776685B5B}" presName="iconBgRect" presStyleLbl="bgShp" presStyleIdx="2" presStyleCnt="4" custScaleX="76336" custScaleY="75088"/>
      <dgm:spPr/>
    </dgm:pt>
    <dgm:pt modelId="{902842F8-495E-4688-AA57-DF6DAC115058}" type="pres">
      <dgm:prSet presAssocID="{2812A840-CCF2-4BAE-B8B5-094776685B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464C88E8-F7D6-4C78-8806-6E61657A3347}" type="pres">
      <dgm:prSet presAssocID="{2812A840-CCF2-4BAE-B8B5-094776685B5B}" presName="spaceRect" presStyleCnt="0"/>
      <dgm:spPr/>
    </dgm:pt>
    <dgm:pt modelId="{F68C0D51-F704-4F92-BBB6-F1217AF6D86B}" type="pres">
      <dgm:prSet presAssocID="{2812A840-CCF2-4BAE-B8B5-094776685B5B}" presName="textRect" presStyleLbl="revTx" presStyleIdx="2" presStyleCnt="4" custScaleX="122020">
        <dgm:presLayoutVars>
          <dgm:chMax val="1"/>
          <dgm:chPref val="1"/>
        </dgm:presLayoutVars>
      </dgm:prSet>
      <dgm:spPr/>
    </dgm:pt>
    <dgm:pt modelId="{AA9D0E68-0C0F-45BC-9B71-C9E3E76EE1F0}" type="pres">
      <dgm:prSet presAssocID="{6218DBBD-CCBD-4AF2-A841-C218C0FA2861}" presName="sibTrans" presStyleLbl="sibTrans2D1" presStyleIdx="0" presStyleCnt="0"/>
      <dgm:spPr/>
    </dgm:pt>
    <dgm:pt modelId="{44FD6CAD-1E61-422C-87C1-36B0B386B208}" type="pres">
      <dgm:prSet presAssocID="{EE97AFDB-CAEB-4BF5-A0C3-5352BD1F116A}" presName="compNode" presStyleCnt="0"/>
      <dgm:spPr/>
    </dgm:pt>
    <dgm:pt modelId="{5FB850C6-B31D-47A0-83DE-8B6D0687D14C}" type="pres">
      <dgm:prSet presAssocID="{EE97AFDB-CAEB-4BF5-A0C3-5352BD1F116A}" presName="iconBgRect" presStyleLbl="bgShp" presStyleIdx="3" presStyleCnt="4" custScaleX="76724" custScaleY="70216" custLinFactNeighborX="15311" custLinFactNeighborY="-10787"/>
      <dgm:spPr/>
    </dgm:pt>
    <dgm:pt modelId="{1B9FAE1D-6AE7-453C-9A44-B1545142D8B2}" type="pres">
      <dgm:prSet presAssocID="{EE97AFDB-CAEB-4BF5-A0C3-5352BD1F116A}" presName="iconRect" presStyleLbl="node1" presStyleIdx="3" presStyleCnt="4" custLinFactNeighborX="30599" custLinFactNeighborY="-167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E19646-B363-4B88-B64B-BFE02F04B321}" type="pres">
      <dgm:prSet presAssocID="{EE97AFDB-CAEB-4BF5-A0C3-5352BD1F116A}" presName="spaceRect" presStyleCnt="0"/>
      <dgm:spPr/>
    </dgm:pt>
    <dgm:pt modelId="{3B08899F-1134-4141-8C0A-61517861DF14}" type="pres">
      <dgm:prSet presAssocID="{EE97AFDB-CAEB-4BF5-A0C3-5352BD1F116A}" presName="textRect" presStyleLbl="revTx" presStyleIdx="3" presStyleCnt="4" custScaleX="122313" custLinFactNeighborX="6791">
        <dgm:presLayoutVars>
          <dgm:chMax val="1"/>
          <dgm:chPref val="1"/>
        </dgm:presLayoutVars>
      </dgm:prSet>
      <dgm:spPr/>
    </dgm:pt>
  </dgm:ptLst>
  <dgm:cxnLst>
    <dgm:cxn modelId="{6DA07B16-E201-4506-BABC-0E86FCA73A18}" type="presOf" srcId="{EE97AFDB-CAEB-4BF5-A0C3-5352BD1F116A}" destId="{3B08899F-1134-4141-8C0A-61517861DF14}" srcOrd="0" destOrd="0" presId="urn:microsoft.com/office/officeart/2018/2/layout/IconCircleList"/>
    <dgm:cxn modelId="{3F7BAD22-F992-44A1-B3A1-464D7532DD26}" type="presOf" srcId="{2812A840-CCF2-4BAE-B8B5-094776685B5B}" destId="{F68C0D51-F704-4F92-BBB6-F1217AF6D86B}" srcOrd="0" destOrd="0" presId="urn:microsoft.com/office/officeart/2018/2/layout/IconCircleList"/>
    <dgm:cxn modelId="{48801B2A-28D2-4973-AC19-3E1F2571D78E}" type="presOf" srcId="{6218DBBD-CCBD-4AF2-A841-C218C0FA2861}" destId="{AA9D0E68-0C0F-45BC-9B71-C9E3E76EE1F0}" srcOrd="0" destOrd="0" presId="urn:microsoft.com/office/officeart/2018/2/layout/IconCircleList"/>
    <dgm:cxn modelId="{055F2034-8621-466E-A794-1F2A08BA1F90}" type="presOf" srcId="{E2649123-D311-4CCA-90E1-F9188CDBAA08}" destId="{97ADB258-27D9-4733-BA72-43168BB25441}" srcOrd="0" destOrd="0" presId="urn:microsoft.com/office/officeart/2018/2/layout/IconCircleList"/>
    <dgm:cxn modelId="{BC2AD43B-3144-4C45-9273-A853ADABA830}" type="presOf" srcId="{9E3CE3FC-1511-4E0A-8E54-B9F79C4FD6C9}" destId="{08ECD967-3B0F-45EB-99F5-AF2AE610D20E}" srcOrd="0" destOrd="0" presId="urn:microsoft.com/office/officeart/2018/2/layout/IconCircleList"/>
    <dgm:cxn modelId="{91FF2267-9E48-4D72-9816-F6DB0204A5AA}" srcId="{E2649123-D311-4CCA-90E1-F9188CDBAA08}" destId="{EE97AFDB-CAEB-4BF5-A0C3-5352BD1F116A}" srcOrd="3" destOrd="0" parTransId="{630B5B35-7D96-4821-8C6D-633070E52BCA}" sibTransId="{CD65C882-53A5-48D2-8A1C-C5514DAA208A}"/>
    <dgm:cxn modelId="{B12C277E-1504-4D03-85C3-8936A70F1F0C}" srcId="{E2649123-D311-4CCA-90E1-F9188CDBAA08}" destId="{232C9588-A8B2-4041-8F87-F89F9DA666B6}" srcOrd="1" destOrd="0" parTransId="{D8C0199C-CECF-454F-B7D0-40D5715F2561}" sibTransId="{CF09320C-9E7E-4DEF-AD96-A3AD27975CBF}"/>
    <dgm:cxn modelId="{4ED8E485-A31A-489D-88CF-4551E203279E}" srcId="{E2649123-D311-4CCA-90E1-F9188CDBAA08}" destId="{2812A840-CCF2-4BAE-B8B5-094776685B5B}" srcOrd="2" destOrd="0" parTransId="{046B4B4D-60E4-4AF5-8D08-B470E4318204}" sibTransId="{6218DBBD-CCBD-4AF2-A841-C218C0FA2861}"/>
    <dgm:cxn modelId="{FE59FD90-2270-4B54-9730-C148960662F8}" type="presOf" srcId="{232C9588-A8B2-4041-8F87-F89F9DA666B6}" destId="{4CB7D09D-ECF8-42C5-8864-6C0360225FFB}" srcOrd="0" destOrd="0" presId="urn:microsoft.com/office/officeart/2018/2/layout/IconCircleList"/>
    <dgm:cxn modelId="{815EF596-67A6-486B-8AFA-DBB2F8C47A9D}" type="presOf" srcId="{955E23D3-0531-4DBA-A578-786BACFE7D58}" destId="{360003E1-823D-4458-95EF-FAE457501EBB}" srcOrd="0" destOrd="0" presId="urn:microsoft.com/office/officeart/2018/2/layout/IconCircleList"/>
    <dgm:cxn modelId="{70DB95BD-225C-46C0-9483-B3A6DC4AB4B0}" srcId="{E2649123-D311-4CCA-90E1-F9188CDBAA08}" destId="{955E23D3-0531-4DBA-A578-786BACFE7D58}" srcOrd="0" destOrd="0" parTransId="{1C35C888-5936-4BE3-9CF1-7CF4582BC84C}" sibTransId="{9E3CE3FC-1511-4E0A-8E54-B9F79C4FD6C9}"/>
    <dgm:cxn modelId="{276F26D3-F890-41B6-B2E3-BF775EF0297E}" type="presOf" srcId="{CF09320C-9E7E-4DEF-AD96-A3AD27975CBF}" destId="{1E8AEDF4-2E83-4F41-9850-A330991667D4}" srcOrd="0" destOrd="0" presId="urn:microsoft.com/office/officeart/2018/2/layout/IconCircleList"/>
    <dgm:cxn modelId="{423C6B9A-A4BB-495F-AA90-F3378CD68EF1}" type="presParOf" srcId="{97ADB258-27D9-4733-BA72-43168BB25441}" destId="{F1896FF5-4EDD-4963-AC6A-BFE6089107EA}" srcOrd="0" destOrd="0" presId="urn:microsoft.com/office/officeart/2018/2/layout/IconCircleList"/>
    <dgm:cxn modelId="{5A087455-C1AC-4BFE-9EB1-F9B8B85360AD}" type="presParOf" srcId="{F1896FF5-4EDD-4963-AC6A-BFE6089107EA}" destId="{E0EDDB80-6574-475C-8B98-EB5D5C41B9CB}" srcOrd="0" destOrd="0" presId="urn:microsoft.com/office/officeart/2018/2/layout/IconCircleList"/>
    <dgm:cxn modelId="{4E1838B2-137D-477D-AD5F-5AE13D991B65}" type="presParOf" srcId="{E0EDDB80-6574-475C-8B98-EB5D5C41B9CB}" destId="{09D958A7-482E-460B-B628-9D5433A0A4D0}" srcOrd="0" destOrd="0" presId="urn:microsoft.com/office/officeart/2018/2/layout/IconCircleList"/>
    <dgm:cxn modelId="{E5C2AEE7-7A75-4CB9-B31D-5D1EA75ED3B3}" type="presParOf" srcId="{E0EDDB80-6574-475C-8B98-EB5D5C41B9CB}" destId="{83A4ED95-D9B9-45C1-8C1B-70AC3DD816E3}" srcOrd="1" destOrd="0" presId="urn:microsoft.com/office/officeart/2018/2/layout/IconCircleList"/>
    <dgm:cxn modelId="{2D3B27D1-6D91-4E87-98BE-D5999D86AB29}" type="presParOf" srcId="{E0EDDB80-6574-475C-8B98-EB5D5C41B9CB}" destId="{01865E0E-1365-448D-9D45-B06ABEAF56A7}" srcOrd="2" destOrd="0" presId="urn:microsoft.com/office/officeart/2018/2/layout/IconCircleList"/>
    <dgm:cxn modelId="{CD4F7EFC-C94A-45C1-A968-F015E5FBCB6B}" type="presParOf" srcId="{E0EDDB80-6574-475C-8B98-EB5D5C41B9CB}" destId="{360003E1-823D-4458-95EF-FAE457501EBB}" srcOrd="3" destOrd="0" presId="urn:microsoft.com/office/officeart/2018/2/layout/IconCircleList"/>
    <dgm:cxn modelId="{EBB1571E-C87C-4AD3-B9CA-3CBBFAFBBA1A}" type="presParOf" srcId="{F1896FF5-4EDD-4963-AC6A-BFE6089107EA}" destId="{08ECD967-3B0F-45EB-99F5-AF2AE610D20E}" srcOrd="1" destOrd="0" presId="urn:microsoft.com/office/officeart/2018/2/layout/IconCircleList"/>
    <dgm:cxn modelId="{60259729-302B-4166-B672-06BE9DF7C5E2}" type="presParOf" srcId="{F1896FF5-4EDD-4963-AC6A-BFE6089107EA}" destId="{A4FA4E9A-99D0-4074-BC34-658E9D669632}" srcOrd="2" destOrd="0" presId="urn:microsoft.com/office/officeart/2018/2/layout/IconCircleList"/>
    <dgm:cxn modelId="{E4B7774F-2ADD-4E25-8DC6-C0B2DC199D7E}" type="presParOf" srcId="{A4FA4E9A-99D0-4074-BC34-658E9D669632}" destId="{2BD415C4-B430-4D4C-ACC1-D829C003502B}" srcOrd="0" destOrd="0" presId="urn:microsoft.com/office/officeart/2018/2/layout/IconCircleList"/>
    <dgm:cxn modelId="{9CB5218A-D471-4B97-B515-701F5B8F79C7}" type="presParOf" srcId="{A4FA4E9A-99D0-4074-BC34-658E9D669632}" destId="{05D2CF05-1AE7-4AAF-B55F-B026A9C47F7F}" srcOrd="1" destOrd="0" presId="urn:microsoft.com/office/officeart/2018/2/layout/IconCircleList"/>
    <dgm:cxn modelId="{072C1677-DA39-421B-8CA0-B8CEFE2121E9}" type="presParOf" srcId="{A4FA4E9A-99D0-4074-BC34-658E9D669632}" destId="{D9C20371-B528-4EED-886A-4E0CF5D91954}" srcOrd="2" destOrd="0" presId="urn:microsoft.com/office/officeart/2018/2/layout/IconCircleList"/>
    <dgm:cxn modelId="{1E0FDB2D-9EFB-4033-99DA-E492389992B8}" type="presParOf" srcId="{A4FA4E9A-99D0-4074-BC34-658E9D669632}" destId="{4CB7D09D-ECF8-42C5-8864-6C0360225FFB}" srcOrd="3" destOrd="0" presId="urn:microsoft.com/office/officeart/2018/2/layout/IconCircleList"/>
    <dgm:cxn modelId="{9ED5E3F0-8AD1-4529-B71F-F5D2BD240540}" type="presParOf" srcId="{F1896FF5-4EDD-4963-AC6A-BFE6089107EA}" destId="{1E8AEDF4-2E83-4F41-9850-A330991667D4}" srcOrd="3" destOrd="0" presId="urn:microsoft.com/office/officeart/2018/2/layout/IconCircleList"/>
    <dgm:cxn modelId="{0152A32A-8360-4681-BD80-6135BC9F6269}" type="presParOf" srcId="{F1896FF5-4EDD-4963-AC6A-BFE6089107EA}" destId="{61D9D3E3-9327-4953-90C1-1EACA2282E75}" srcOrd="4" destOrd="0" presId="urn:microsoft.com/office/officeart/2018/2/layout/IconCircleList"/>
    <dgm:cxn modelId="{8F1CD8A4-2E51-4A0D-B2F5-1DB29951F51C}" type="presParOf" srcId="{61D9D3E3-9327-4953-90C1-1EACA2282E75}" destId="{5DAFE779-CC5B-4674-BB1E-ADB62798830C}" srcOrd="0" destOrd="0" presId="urn:microsoft.com/office/officeart/2018/2/layout/IconCircleList"/>
    <dgm:cxn modelId="{4EE9F5E8-D9A4-48AF-A56E-F6E5A33EBDB8}" type="presParOf" srcId="{61D9D3E3-9327-4953-90C1-1EACA2282E75}" destId="{902842F8-495E-4688-AA57-DF6DAC115058}" srcOrd="1" destOrd="0" presId="urn:microsoft.com/office/officeart/2018/2/layout/IconCircleList"/>
    <dgm:cxn modelId="{DBB93B11-FD98-40F4-87F8-AF8E28C4958E}" type="presParOf" srcId="{61D9D3E3-9327-4953-90C1-1EACA2282E75}" destId="{464C88E8-F7D6-4C78-8806-6E61657A3347}" srcOrd="2" destOrd="0" presId="urn:microsoft.com/office/officeart/2018/2/layout/IconCircleList"/>
    <dgm:cxn modelId="{8C4C6C21-C5B1-4E9A-9D8D-C5D703BEEAE1}" type="presParOf" srcId="{61D9D3E3-9327-4953-90C1-1EACA2282E75}" destId="{F68C0D51-F704-4F92-BBB6-F1217AF6D86B}" srcOrd="3" destOrd="0" presId="urn:microsoft.com/office/officeart/2018/2/layout/IconCircleList"/>
    <dgm:cxn modelId="{09BAAFD3-83CB-4779-AD4A-F9AF771F7A35}" type="presParOf" srcId="{F1896FF5-4EDD-4963-AC6A-BFE6089107EA}" destId="{AA9D0E68-0C0F-45BC-9B71-C9E3E76EE1F0}" srcOrd="5" destOrd="0" presId="urn:microsoft.com/office/officeart/2018/2/layout/IconCircleList"/>
    <dgm:cxn modelId="{39998B6A-227B-4796-A341-195D8FE8F044}" type="presParOf" srcId="{F1896FF5-4EDD-4963-AC6A-BFE6089107EA}" destId="{44FD6CAD-1E61-422C-87C1-36B0B386B208}" srcOrd="6" destOrd="0" presId="urn:microsoft.com/office/officeart/2018/2/layout/IconCircleList"/>
    <dgm:cxn modelId="{5858736A-2C37-4818-8AD6-4589266C51E9}" type="presParOf" srcId="{44FD6CAD-1E61-422C-87C1-36B0B386B208}" destId="{5FB850C6-B31D-47A0-83DE-8B6D0687D14C}" srcOrd="0" destOrd="0" presId="urn:microsoft.com/office/officeart/2018/2/layout/IconCircleList"/>
    <dgm:cxn modelId="{7EC0BA78-9701-40D6-B808-9D827C34927B}" type="presParOf" srcId="{44FD6CAD-1E61-422C-87C1-36B0B386B208}" destId="{1B9FAE1D-6AE7-453C-9A44-B1545142D8B2}" srcOrd="1" destOrd="0" presId="urn:microsoft.com/office/officeart/2018/2/layout/IconCircleList"/>
    <dgm:cxn modelId="{62F74BF8-C8CA-40BD-8E4E-5E9CFEF17D97}" type="presParOf" srcId="{44FD6CAD-1E61-422C-87C1-36B0B386B208}" destId="{F0E19646-B363-4B88-B64B-BFE02F04B321}" srcOrd="2" destOrd="0" presId="urn:microsoft.com/office/officeart/2018/2/layout/IconCircleList"/>
    <dgm:cxn modelId="{C177807F-EE22-4EC7-94A4-3524B9C70C38}" type="presParOf" srcId="{44FD6CAD-1E61-422C-87C1-36B0B386B208}" destId="{3B08899F-1134-4141-8C0A-61517861DF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958A7-482E-460B-B628-9D5433A0A4D0}">
      <dsp:nvSpPr>
        <dsp:cNvPr id="0" name=""/>
        <dsp:cNvSpPr/>
      </dsp:nvSpPr>
      <dsp:spPr>
        <a:xfrm>
          <a:off x="188829" y="101762"/>
          <a:ext cx="976601" cy="9846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4ED95-D9B9-45C1-8C1B-70AC3DD816E3}">
      <dsp:nvSpPr>
        <dsp:cNvPr id="0" name=""/>
        <dsp:cNvSpPr/>
      </dsp:nvSpPr>
      <dsp:spPr>
        <a:xfrm>
          <a:off x="290333" y="252071"/>
          <a:ext cx="746726" cy="7467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003E1-823D-4458-95EF-FAE457501EBB}">
      <dsp:nvSpPr>
        <dsp:cNvPr id="0" name=""/>
        <dsp:cNvSpPr/>
      </dsp:nvSpPr>
      <dsp:spPr>
        <a:xfrm>
          <a:off x="1257447" y="131721"/>
          <a:ext cx="3982104" cy="906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Search-to-Conversion Rate 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Efficiency of converting searches into confirmed bookings.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57447" y="131721"/>
        <a:ext cx="3982104" cy="906770"/>
      </dsp:txXfrm>
    </dsp:sp>
    <dsp:sp modelId="{2BD415C4-B430-4D4C-ACC1-D829C003502B}">
      <dsp:nvSpPr>
        <dsp:cNvPr id="0" name=""/>
        <dsp:cNvSpPr/>
      </dsp:nvSpPr>
      <dsp:spPr>
        <a:xfrm>
          <a:off x="5667255" y="21644"/>
          <a:ext cx="1052561" cy="102604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CF05-1AE7-4AAF-B55F-B026A9C47F7F}">
      <dsp:nvSpPr>
        <dsp:cNvPr id="0" name=""/>
        <dsp:cNvSpPr/>
      </dsp:nvSpPr>
      <dsp:spPr>
        <a:xfrm>
          <a:off x="5815938" y="199419"/>
          <a:ext cx="746726" cy="746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7D09D-ECF8-42C5-8864-6C0360225FFB}">
      <dsp:nvSpPr>
        <dsp:cNvPr id="0" name=""/>
        <dsp:cNvSpPr/>
      </dsp:nvSpPr>
      <dsp:spPr>
        <a:xfrm>
          <a:off x="6812745" y="0"/>
          <a:ext cx="3816499" cy="128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Real-Time Occupancy: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Tracks the accuracy of live seat availability data ensuring, trust and usability.</a:t>
          </a:r>
        </a:p>
      </dsp:txBody>
      <dsp:txXfrm>
        <a:off x="6812745" y="0"/>
        <a:ext cx="3816499" cy="1287458"/>
      </dsp:txXfrm>
    </dsp:sp>
    <dsp:sp modelId="{5DAFE779-CC5B-4674-BB1E-ADB62798830C}">
      <dsp:nvSpPr>
        <dsp:cNvPr id="0" name=""/>
        <dsp:cNvSpPr/>
      </dsp:nvSpPr>
      <dsp:spPr>
        <a:xfrm>
          <a:off x="256034" y="2997789"/>
          <a:ext cx="982794" cy="9667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842F8-495E-4688-AA57-DF6DAC115058}">
      <dsp:nvSpPr>
        <dsp:cNvPr id="0" name=""/>
        <dsp:cNvSpPr/>
      </dsp:nvSpPr>
      <dsp:spPr>
        <a:xfrm>
          <a:off x="374069" y="3107789"/>
          <a:ext cx="746726" cy="7467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C0D51-F704-4F92-BBB6-F1217AF6D86B}">
      <dsp:nvSpPr>
        <dsp:cNvPr id="0" name=""/>
        <dsp:cNvSpPr/>
      </dsp:nvSpPr>
      <dsp:spPr>
        <a:xfrm>
          <a:off x="1332922" y="2837423"/>
          <a:ext cx="3702970" cy="128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 Satisfaction Score: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Reflects user experience through feedback ratings.</a:t>
          </a:r>
        </a:p>
      </dsp:txBody>
      <dsp:txXfrm>
        <a:off x="1332922" y="2837423"/>
        <a:ext cx="3702970" cy="1287458"/>
      </dsp:txXfrm>
    </dsp:sp>
    <dsp:sp modelId="{5FB850C6-B31D-47A0-83DE-8B6D0687D14C}">
      <dsp:nvSpPr>
        <dsp:cNvPr id="0" name=""/>
        <dsp:cNvSpPr/>
      </dsp:nvSpPr>
      <dsp:spPr>
        <a:xfrm>
          <a:off x="5761793" y="2890273"/>
          <a:ext cx="987789" cy="9040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FAE1D-6AE7-453C-9A44-B1545142D8B2}">
      <dsp:nvSpPr>
        <dsp:cNvPr id="0" name=""/>
        <dsp:cNvSpPr/>
      </dsp:nvSpPr>
      <dsp:spPr>
        <a:xfrm>
          <a:off x="5913693" y="2982346"/>
          <a:ext cx="746726" cy="7467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8899F-1134-4141-8C0A-61517861DF14}">
      <dsp:nvSpPr>
        <dsp:cNvPr id="0" name=""/>
        <dsp:cNvSpPr/>
      </dsp:nvSpPr>
      <dsp:spPr>
        <a:xfrm>
          <a:off x="6845697" y="2837423"/>
          <a:ext cx="3711862" cy="128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Space Utilization Rate: 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Percentage of booked spaces that are actually used.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5697" y="2837423"/>
        <a:ext cx="3711862" cy="1287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3474A-8BE7-4E13-9723-1DF587071707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8651-0CB1-49CF-B9B1-CDC993DF85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2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6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1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20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85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7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9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Development – $50,000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Team Power</a:t>
            </a:r>
            <a:r>
              <a:rPr lang="en-US" dirty="0"/>
              <a:t>: $40,000 to empower developers—the heart and soul of our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Precision Tools</a:t>
            </a:r>
            <a:r>
              <a:rPr lang="en-US" dirty="0"/>
              <a:t>: $10,000 for advanced testing environments to ensure perfection.</a:t>
            </a:r>
          </a:p>
          <a:p>
            <a:r>
              <a:rPr lang="en-US" b="1" dirty="0"/>
              <a:t>UX/UI Enhancements – $20,000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Creative Excellence</a:t>
            </a:r>
            <a:r>
              <a:rPr lang="en-US" dirty="0"/>
              <a:t>: $15,000 to craft designs that captivate and inspire.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Cutting-Edge Tools</a:t>
            </a:r>
            <a:r>
              <a:rPr lang="en-US" dirty="0"/>
              <a:t>: $5,000 to bring ideas to life with innovation at its core.</a:t>
            </a:r>
          </a:p>
          <a:p>
            <a:r>
              <a:rPr lang="en-US" b="1" dirty="0"/>
              <a:t>Feedback Collection – $10,000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 Systems</a:t>
            </a:r>
            <a:r>
              <a:rPr lang="en-US" dirty="0"/>
              <a:t>: $7,000 for automated tools that truly </a:t>
            </a:r>
            <a:r>
              <a:rPr lang="en-US" i="1" dirty="0"/>
              <a:t>listen</a:t>
            </a:r>
            <a:r>
              <a:rPr lang="en-US" dirty="0"/>
              <a:t> to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Human Touch</a:t>
            </a:r>
            <a:r>
              <a:rPr lang="en-US" dirty="0"/>
              <a:t>: $3,000 to gather deep insights from personal surveys.</a:t>
            </a:r>
          </a:p>
          <a:p>
            <a:r>
              <a:rPr lang="en-US" b="1" dirty="0"/>
              <a:t>Infrastructure &amp; Integration – $30,000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Campus Connectivity</a:t>
            </a:r>
            <a:r>
              <a:rPr lang="en-US" dirty="0"/>
              <a:t>: $20,000 to seamlessly integrate with essential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Reliable Operations</a:t>
            </a:r>
            <a:r>
              <a:rPr lang="en-US" dirty="0"/>
              <a:t>: $10,000 to build fast, secure, and robust foundations.</a:t>
            </a:r>
          </a:p>
          <a:p>
            <a:r>
              <a:rPr lang="en-US" b="1" dirty="0"/>
              <a:t>Marketing &amp; Outreach – $15,000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Digital Reach</a:t>
            </a:r>
            <a:r>
              <a:rPr lang="en-US" dirty="0"/>
              <a:t>: $8,000 to amplify our voice with impactful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Connection</a:t>
            </a:r>
            <a:r>
              <a:rPr lang="en-US" dirty="0"/>
              <a:t>: $7,000 for events and content that create buzz and excitement.</a:t>
            </a:r>
          </a:p>
          <a:p>
            <a:r>
              <a:rPr lang="en-US" b="1" dirty="0"/>
              <a:t>Contingency Fund – $10,000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Prepared for the Unexpected</a:t>
            </a:r>
            <a:r>
              <a:rPr lang="en-US" dirty="0"/>
              <a:t>: Ready to adapt, evolve, and overcome surprises.</a:t>
            </a:r>
          </a:p>
          <a:p>
            <a:r>
              <a:rPr lang="en-US" b="1" dirty="0"/>
              <a:t>Why This Matters</a:t>
            </a:r>
          </a:p>
          <a:p>
            <a:r>
              <a:rPr lang="en-US" dirty="0"/>
              <a:t>We’re not just building an app—we’re crafting a legacy. Every dollar is an investment in innovation, precision, and excellence. Together, these blocks ensure </a:t>
            </a:r>
            <a:r>
              <a:rPr lang="en-US" b="1" dirty="0"/>
              <a:t>Campus Spot</a:t>
            </a:r>
            <a:r>
              <a:rPr lang="en-US" dirty="0"/>
              <a:t> becomes the essential platform for every student.</a:t>
            </a:r>
          </a:p>
          <a:p>
            <a:r>
              <a:rPr lang="en-US" b="1" dirty="0"/>
              <a:t>"Innovation isn’t about money—it’s about making things better. This $135,000 isn’t a cost; it’s the foundation for a better future."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1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8651-0CB1-49CF-B9B1-CDC993DF854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1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BDC3-A406-59B1-5524-3C2B43979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6AEA-37E5-D5D3-D4E4-AB854018B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7D15-5F9F-F933-D76E-6470DBDB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5CC7-B48B-41D8-9D40-350AB7F447AA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902A-09C9-33C8-D63E-B9E31254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47E47-4538-3139-7C24-727F970A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37FF-8341-D00F-D762-33F9D9B5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1AEEE-E0D2-610A-54F2-FA10A2244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F1481-0D42-C3E1-77D6-D95655AC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8FE7-0820-44BA-A052-665EBE2165C7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DA69-BFC6-B3AF-DE9F-CA8D90F4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E6BB-5055-DFC7-E160-2C584ED6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9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FCA86-065C-DFE7-45E4-2AA0B9229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7A354-F0F4-CC77-12E9-8E2B9D4CB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6D0E-8A0E-A20E-1FE8-E605570C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C074-6F86-4618-B6D2-109EB8535D45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13C55-CC5A-2BE3-1DDC-DF3EF464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10741-1759-7BD6-F368-67AB0A3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3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F1D2-1CAD-A3EC-5FDE-303D2F3B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DA4C-721A-291A-FE5E-0C7F5A39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5CFF6-E83B-A31A-09B2-21588B79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FEF0-E9C4-46FE-9B72-AADC058A7865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4032-892A-E4E9-E721-6D64737F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8379-2765-4C60-5781-D96F0DA3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09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FF25-7CAA-4947-9264-E511771C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6EA06-3478-4B05-A9F2-D5D3C9695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A8AF-405F-47D1-BFFE-DA603AB8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05B1-CD6B-49AE-8984-41AA79839908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996EF-46CF-B607-9805-9126A106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3D50C-CE84-C61E-1D84-00ED369D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9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4286-83B9-BC15-0F36-89E9D769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3193-B08B-0237-792C-DAAA8D84A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B4849-FCB6-7223-C559-B01309D83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C646C-6667-B86D-111E-2EB073D8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B9A5-A080-4DAC-BFB3-910291F50625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16A3A-9C36-4996-D426-6FFF74D1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5D251-AE57-5FF2-770A-C7AA75E5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BC0-ADB4-4FF9-CFEA-80E12CA1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9E76-9A8E-0C32-8B2E-F2146372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36ABA-5F0B-C901-F56E-82B0ED241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998F6-46D1-C29F-9A94-57A5F8557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E1F29-7C41-05D3-8FF9-6C4605A78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9686E2-732B-857B-A1B5-5C4F0762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6A502-A094-4056-B400-7821145AC080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5431F-47D2-07DF-97C4-45B29BF6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0F589-9D90-D5AA-2F7D-32A6FC2E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1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909B-3FA0-1BE7-5D32-6B3D9205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4CDC7-BD4B-467C-8BD0-28D1AA70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EC02-468F-46E1-A553-90E2F2DC1918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57F61-4097-1314-C24F-47796B7E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D7735-C7BF-E2AB-29F0-C1BEEBD8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6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1F554-53AB-B6EA-392C-6B8C78B3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901B-A41D-4BEE-82BC-BBE48EA3AF04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3C6A6-3288-6938-850B-AACDB3F7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960CC-4932-FE73-63A4-7D0D1E34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1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C47B-31C6-833A-9024-418D95F6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2253-D1ED-83EF-38CC-040593AD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2C19E-BFF1-A975-68D5-5D6EFF721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9DF5-56F3-B182-1923-AD48CA97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248A-9CDB-4607-88CC-AF77FF8D2D18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F14C1-FD3E-0FE8-AC37-A6342DFA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5C29C-08E7-CAD1-98CE-A501F6FC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E96F-8EAA-8C4E-2EB9-99908D35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57E63-B356-1F49-4197-0D8124616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2FB26-A7FF-1EAC-84A1-9E4C076CD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6B3CF-902B-59A4-B437-9142C763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5FFF-0FD4-40EE-A25D-AAB4AD98D8D6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26327-E02C-7B7E-6D9B-392FC236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3CD8F-4F24-7037-CE13-E95BE161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17F00-AF73-3C15-DABC-F3493F06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EBA43-3B44-8AAA-0153-04DBE1DFB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312F-7B80-DF0E-F4BF-97FE0EB37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F8E45-A3B4-460A-A237-4B6187745DEF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98882-90F5-B7A4-6D6D-1BC2A9E56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B603F-6DC2-31BC-F7B3-BA48259BC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C0BE5-4219-4E3D-8133-4C8936217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0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9.sv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erson holding a cellphone&#10;&#10;Description automatically generated">
            <a:extLst>
              <a:ext uri="{FF2B5EF4-FFF2-40B4-BE49-F238E27FC236}">
                <a16:creationId xmlns:a16="http://schemas.microsoft.com/office/drawing/2014/main" id="{3AFBC068-C3E8-63A8-A803-56F767FB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0" b="6226"/>
          <a:stretch/>
        </p:blipFill>
        <p:spPr>
          <a:xfrm>
            <a:off x="3288432" y="10"/>
            <a:ext cx="8903566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00D88-2841-AF5E-8A61-5CB23F8BE05D}"/>
              </a:ext>
            </a:extLst>
          </p:cNvPr>
          <p:cNvSpPr txBox="1"/>
          <p:nvPr/>
        </p:nvSpPr>
        <p:spPr>
          <a:xfrm>
            <a:off x="0" y="357808"/>
            <a:ext cx="4393452" cy="1573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800" dirty="0">
                <a:latin typeface="+mj-lt"/>
                <a:ea typeface="+mj-ea"/>
                <a:cs typeface="+mj-cs"/>
              </a:rPr>
              <a:t>CampusSpot</a:t>
            </a:r>
            <a:endParaRPr lang="en-US" sz="44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Seat Smarter, Not Harder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B1120-7F3A-0700-FF6E-CCC6C67AEC9F}"/>
              </a:ext>
            </a:extLst>
          </p:cNvPr>
          <p:cNvSpPr txBox="1"/>
          <p:nvPr/>
        </p:nvSpPr>
        <p:spPr>
          <a:xfrm>
            <a:off x="868964" y="4384576"/>
            <a:ext cx="2820230" cy="2280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u="sng" dirty="0"/>
              <a:t>Team 9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Nayana Magadi Nagaraj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Anagha Vasista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Bhakti Paithankar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Utkarsh Gupta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D9BF1-8ED9-CF1D-1B7E-0388764F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DFE645-3430-C593-B8D7-20C91C52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382458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6A76-FA26-6304-DB8F-D21BEA1A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8" y="-307768"/>
            <a:ext cx="8878749" cy="1339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 dirty="0">
                <a:latin typeface="+mj-lt"/>
                <a:ea typeface="+mj-ea"/>
                <a:cs typeface="+mj-cs"/>
              </a:rPr>
              <a:t>Core MVP Features </a:t>
            </a:r>
            <a:r>
              <a:rPr lang="en-US" sz="3600" dirty="0"/>
              <a:t>- Ready for Launch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2793E-85F1-113C-9191-DAF240EAB7D9}"/>
              </a:ext>
            </a:extLst>
          </p:cNvPr>
          <p:cNvSpPr txBox="1"/>
          <p:nvPr/>
        </p:nvSpPr>
        <p:spPr>
          <a:xfrm>
            <a:off x="2424853" y="946119"/>
            <a:ext cx="28706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Students/ Faculty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37268-0BD1-9FED-BFE0-D718070C02E0}"/>
              </a:ext>
            </a:extLst>
          </p:cNvPr>
          <p:cNvSpPr txBox="1"/>
          <p:nvPr/>
        </p:nvSpPr>
        <p:spPr>
          <a:xfrm>
            <a:off x="8848116" y="931974"/>
            <a:ext cx="1220033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6E9452-60FC-6C67-DBC3-8D122C3D76DD}"/>
              </a:ext>
            </a:extLst>
          </p:cNvPr>
          <p:cNvSpPr txBox="1"/>
          <p:nvPr/>
        </p:nvSpPr>
        <p:spPr>
          <a:xfrm>
            <a:off x="2806138" y="2433231"/>
            <a:ext cx="44562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Reserve Spaces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6F36C-B25E-E1AD-BE32-835162854F0D}"/>
              </a:ext>
            </a:extLst>
          </p:cNvPr>
          <p:cNvSpPr txBox="1"/>
          <p:nvPr/>
        </p:nvSpPr>
        <p:spPr>
          <a:xfrm>
            <a:off x="952954" y="5183264"/>
            <a:ext cx="3720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Simple feedback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DB4F4-02DB-57C0-4BCE-E9F10CA78B1A}"/>
              </a:ext>
            </a:extLst>
          </p:cNvPr>
          <p:cNvCxnSpPr>
            <a:cxnSpLocks/>
          </p:cNvCxnSpPr>
          <p:nvPr/>
        </p:nvCxnSpPr>
        <p:spPr>
          <a:xfrm flipV="1">
            <a:off x="457959" y="621104"/>
            <a:ext cx="11310070" cy="2903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4FDCD8-6274-1D49-DC13-0D114BF03BB7}"/>
              </a:ext>
            </a:extLst>
          </p:cNvPr>
          <p:cNvCxnSpPr>
            <a:cxnSpLocks/>
          </p:cNvCxnSpPr>
          <p:nvPr/>
        </p:nvCxnSpPr>
        <p:spPr>
          <a:xfrm>
            <a:off x="435725" y="1866515"/>
            <a:ext cx="11313972" cy="605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D2B8282-0412-65AF-C81A-0D4A84D29540}"/>
              </a:ext>
            </a:extLst>
          </p:cNvPr>
          <p:cNvSpPr txBox="1"/>
          <p:nvPr/>
        </p:nvSpPr>
        <p:spPr>
          <a:xfrm>
            <a:off x="9403853" y="2532041"/>
            <a:ext cx="22259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Insights via data visuals</a:t>
            </a:r>
          </a:p>
        </p:txBody>
      </p:sp>
      <p:pic>
        <p:nvPicPr>
          <p:cNvPr id="4106" name="Picture 10" descr="1,400+ Phone Hand White Background Woman Stock Illustrations, Royalty-Free  Vector Graphics &amp; Clip Art - iStock">
            <a:extLst>
              <a:ext uri="{FF2B5EF4-FFF2-40B4-BE49-F238E27FC236}">
                <a16:creationId xmlns:a16="http://schemas.microsoft.com/office/drawing/2014/main" id="{7B4AE191-2DDC-2C79-0468-73169D425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9" t="2309" r="18930" b="-1"/>
          <a:stretch/>
        </p:blipFill>
        <p:spPr bwMode="auto">
          <a:xfrm rot="19884304">
            <a:off x="5012045" y="4355403"/>
            <a:ext cx="1395153" cy="17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2D62F5-BF88-9E83-7EEA-B898DCDB52FE}"/>
              </a:ext>
            </a:extLst>
          </p:cNvPr>
          <p:cNvSpPr txBox="1"/>
          <p:nvPr/>
        </p:nvSpPr>
        <p:spPr>
          <a:xfrm>
            <a:off x="2813433" y="2842826"/>
            <a:ext cx="3925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Instant alerts for updates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030084-8BFC-C6B4-7D20-40D9640E9166}"/>
              </a:ext>
            </a:extLst>
          </p:cNvPr>
          <p:cNvCxnSpPr/>
          <p:nvPr/>
        </p:nvCxnSpPr>
        <p:spPr>
          <a:xfrm flipV="1">
            <a:off x="403445" y="6637816"/>
            <a:ext cx="11374083" cy="657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C08113-AD60-E2D9-A435-93BCC9BDA07A}"/>
              </a:ext>
            </a:extLst>
          </p:cNvPr>
          <p:cNvCxnSpPr/>
          <p:nvPr/>
        </p:nvCxnSpPr>
        <p:spPr>
          <a:xfrm flipH="1">
            <a:off x="423971" y="640053"/>
            <a:ext cx="33988" cy="602911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4AD599-BB5D-19C9-F8C9-46B5AAF62170}"/>
              </a:ext>
            </a:extLst>
          </p:cNvPr>
          <p:cNvCxnSpPr/>
          <p:nvPr/>
        </p:nvCxnSpPr>
        <p:spPr>
          <a:xfrm flipH="1">
            <a:off x="7057252" y="631198"/>
            <a:ext cx="17542" cy="602363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64B88E-BAB8-6A26-B7D4-70E295B3ADEB}"/>
              </a:ext>
            </a:extLst>
          </p:cNvPr>
          <p:cNvCxnSpPr/>
          <p:nvPr/>
        </p:nvCxnSpPr>
        <p:spPr>
          <a:xfrm flipH="1">
            <a:off x="11749697" y="631198"/>
            <a:ext cx="6578" cy="601815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Review Feedback Customer Vector Design Images, Feedback And Review Concept  For Customer Satisfaction, Feedback Clipart, Cellphone, Touchscreen PNG  Image For Free Download">
            <a:extLst>
              <a:ext uri="{FF2B5EF4-FFF2-40B4-BE49-F238E27FC236}">
                <a16:creationId xmlns:a16="http://schemas.microsoft.com/office/drawing/2014/main" id="{E5395D6D-DAC7-D363-1131-44C45522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0651">
            <a:off x="9663788" y="4382448"/>
            <a:ext cx="1657620" cy="16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F076DD-9FB4-2437-58DC-AE85F10A2F64}"/>
              </a:ext>
            </a:extLst>
          </p:cNvPr>
          <p:cNvSpPr txBox="1"/>
          <p:nvPr/>
        </p:nvSpPr>
        <p:spPr>
          <a:xfrm>
            <a:off x="7262393" y="4754892"/>
            <a:ext cx="23453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Efficient request handling</a:t>
            </a:r>
          </a:p>
        </p:txBody>
      </p:sp>
      <p:pic>
        <p:nvPicPr>
          <p:cNvPr id="4116" name="Picture 20" descr="Smartphone with notifications icon ...">
            <a:extLst>
              <a:ext uri="{FF2B5EF4-FFF2-40B4-BE49-F238E27FC236}">
                <a16:creationId xmlns:a16="http://schemas.microsoft.com/office/drawing/2014/main" id="{DFDB8DF8-273A-B5BE-BBD1-334F43EF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8928" r="15889" b="11159"/>
          <a:stretch/>
        </p:blipFill>
        <p:spPr bwMode="auto">
          <a:xfrm rot="19946645">
            <a:off x="1171867" y="2255363"/>
            <a:ext cx="1406235" cy="18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Premium Vector | Data analysis graph chart information for decision cute  cartoon hand holding phone app">
            <a:extLst>
              <a:ext uri="{FF2B5EF4-FFF2-40B4-BE49-F238E27FC236}">
                <a16:creationId xmlns:a16="http://schemas.microsoft.com/office/drawing/2014/main" id="{AD87E356-98F9-93A8-B70F-F2D90B3B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1" t="9813" r="18491" b="10482"/>
          <a:stretch/>
        </p:blipFill>
        <p:spPr bwMode="auto">
          <a:xfrm rot="20054796">
            <a:off x="7809335" y="2249777"/>
            <a:ext cx="1161593" cy="173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4865C-D046-FF49-6B5A-F1FB41D9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FCF6DD-1E23-72BC-9DDD-A869AEBC448A}"/>
              </a:ext>
            </a:extLst>
          </p:cNvPr>
          <p:cNvSpPr/>
          <p:nvPr/>
        </p:nvSpPr>
        <p:spPr>
          <a:xfrm>
            <a:off x="-7079" y="0"/>
            <a:ext cx="249533" cy="6858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D6F380-C14C-BE1A-D06F-5CE5B9E0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33748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6" grpId="0"/>
      <p:bldP spid="23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B462A5-C9CD-77A2-5EE0-42F1FE52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695" y="74802"/>
            <a:ext cx="9537878" cy="76674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Key Metrics</a:t>
            </a:r>
          </a:p>
        </p:txBody>
      </p:sp>
      <p:graphicFrame>
        <p:nvGraphicFramePr>
          <p:cNvPr id="79" name="Content Placeholder 7">
            <a:extLst>
              <a:ext uri="{FF2B5EF4-FFF2-40B4-BE49-F238E27FC236}">
                <a16:creationId xmlns:a16="http://schemas.microsoft.com/office/drawing/2014/main" id="{80A50E80-FFD9-E133-CAA8-8184545CB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348018"/>
              </p:ext>
            </p:extLst>
          </p:nvPr>
        </p:nvGraphicFramePr>
        <p:xfrm>
          <a:off x="725557" y="1625047"/>
          <a:ext cx="10828682" cy="4850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1C99-D699-AB11-8EB7-31019120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3E79F-3AEE-0DAC-39CA-8A18B53D504F}"/>
              </a:ext>
            </a:extLst>
          </p:cNvPr>
          <p:cNvSpPr/>
          <p:nvPr/>
        </p:nvSpPr>
        <p:spPr>
          <a:xfrm>
            <a:off x="0" y="0"/>
            <a:ext cx="249533" cy="6858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B09171-0B1A-8A48-0412-FB00054C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11395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F934F-6F24-465C-D35C-6ED0D8E7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77" y="391885"/>
            <a:ext cx="4771603" cy="22724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Projected Costs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Numbers That Build the Vision</a:t>
            </a:r>
            <a:br>
              <a:rPr kumimoji="0" lang="en-US" altLang="en-US" sz="4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03169-C26C-3A7D-C55A-43CEE8F7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EC0BE5-4219-4E3D-8133-4C893621725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79E6A4-C1F3-E3C3-56D4-50AA16CAF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09881"/>
              </p:ext>
            </p:extLst>
          </p:nvPr>
        </p:nvGraphicFramePr>
        <p:xfrm>
          <a:off x="5494563" y="925600"/>
          <a:ext cx="5900847" cy="48962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88492">
                  <a:extLst>
                    <a:ext uri="{9D8B030D-6E8A-4147-A177-3AD203B41FA5}">
                      <a16:colId xmlns:a16="http://schemas.microsoft.com/office/drawing/2014/main" val="464431396"/>
                    </a:ext>
                  </a:extLst>
                </a:gridCol>
                <a:gridCol w="2812355">
                  <a:extLst>
                    <a:ext uri="{9D8B030D-6E8A-4147-A177-3AD203B41FA5}">
                      <a16:colId xmlns:a16="http://schemas.microsoft.com/office/drawing/2014/main" val="2817164784"/>
                    </a:ext>
                  </a:extLst>
                </a:gridCol>
              </a:tblGrid>
              <a:tr h="697371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102411" marR="146301" marT="29260" marB="21945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Cost</a:t>
                      </a:r>
                    </a:p>
                  </a:txBody>
                  <a:tcPr marL="102411" marR="146301" marT="29260" marB="21945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828074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🛠 Development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141210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🎨 UX/UI Enhancements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$20,000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78014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📊 Feedback Collection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$10,000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711917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🏗 Infrastructure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$30,000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23870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📣 Marketing &amp; Outreach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$15,000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327436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🛡️ Contingency Fund</a:t>
                      </a: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$10,000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58736"/>
                  </a:ext>
                </a:extLst>
              </a:tr>
              <a:tr h="599836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411" marR="146301" marT="29260" marB="21945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$135,000</a:t>
                      </a:r>
                    </a:p>
                  </a:txBody>
                  <a:tcPr marL="102411" marR="146301" marT="29260" marB="21945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236238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90645A-4ABC-DCF7-75C3-19FDC287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62749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F14971-B5F8-0414-BAC4-18A03F83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55F45E-5B9C-4BC9-0E58-E4C7E4C7B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584915"/>
              </p:ext>
            </p:extLst>
          </p:nvPr>
        </p:nvGraphicFramePr>
        <p:xfrm>
          <a:off x="3743011" y="268941"/>
          <a:ext cx="8335109" cy="6151958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924259">
                  <a:extLst>
                    <a:ext uri="{9D8B030D-6E8A-4147-A177-3AD203B41FA5}">
                      <a16:colId xmlns:a16="http://schemas.microsoft.com/office/drawing/2014/main" val="978179025"/>
                    </a:ext>
                  </a:extLst>
                </a:gridCol>
                <a:gridCol w="3275763">
                  <a:extLst>
                    <a:ext uri="{9D8B030D-6E8A-4147-A177-3AD203B41FA5}">
                      <a16:colId xmlns:a16="http://schemas.microsoft.com/office/drawing/2014/main" val="2211236102"/>
                    </a:ext>
                  </a:extLst>
                </a:gridCol>
                <a:gridCol w="3135087">
                  <a:extLst>
                    <a:ext uri="{9D8B030D-6E8A-4147-A177-3AD203B41FA5}">
                      <a16:colId xmlns:a16="http://schemas.microsoft.com/office/drawing/2014/main" val="3671516712"/>
                    </a:ext>
                  </a:extLst>
                </a:gridCol>
              </a:tblGrid>
              <a:tr h="426322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Requirements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Impact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3467320699"/>
                  </a:ext>
                </a:extLst>
              </a:tr>
              <a:tr h="59713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🛠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Development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Testing</a:t>
                      </a:r>
                      <a:r>
                        <a:rPr lang="en-US" sz="1600" cap="none" spc="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scalability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Smooth launch and growth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1583158123"/>
                  </a:ext>
                </a:extLst>
              </a:tr>
              <a:tr h="359852">
                <a:tc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Cross-platform compatibility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Wider user reach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1516344144"/>
                  </a:ext>
                </a:extLst>
              </a:tr>
              <a:tr h="625735">
                <a:tc rowSpan="2"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🎨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User Experience (UX)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Enhance interface design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Better</a:t>
                      </a:r>
                      <a:r>
                        <a:rPr lang="en-US" sz="1600" cap="none" spc="0" baseline="0" dirty="0">
                          <a:solidFill>
                            <a:schemeClr val="tx1"/>
                          </a:solidFill>
                        </a:rPr>
                        <a:t> Usability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1077517646"/>
                  </a:ext>
                </a:extLst>
              </a:tr>
              <a:tr h="359852">
                <a:tc vMerge="1"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Usability testing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Refined interactions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300782218"/>
                  </a:ext>
                </a:extLst>
              </a:tr>
              <a:tr h="370513">
                <a:tc rowSpan="2"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📊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User Feedback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Automate feedback collection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Identify improvements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1551805521"/>
                  </a:ext>
                </a:extLst>
              </a:tr>
              <a:tr h="567696">
                <a:tc v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6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70" marR="45770" marT="43089" marB="43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</a:rPr>
                        <a:t>Track user behavior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</a:rPr>
                        <a:t>Data-driven decisions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3824423139"/>
                  </a:ext>
                </a:extLst>
              </a:tr>
              <a:tr h="62573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🏗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Infrastructure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Integrate campus services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Expanded capabilities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700784808"/>
                  </a:ext>
                </a:extLst>
              </a:tr>
              <a:tr h="625735">
                <a:tc rowSpan="2"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📣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Marketing &amp; Outreach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Onboard 2,000 users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Increased adoption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11923203"/>
                  </a:ext>
                </a:extLst>
              </a:tr>
              <a:tr h="370513">
                <a:tc vMerge="1">
                  <a:txBody>
                    <a:bodyPr/>
                    <a:lstStyle/>
                    <a:p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Optimize app store presence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Better discoverability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2393210816"/>
                  </a:ext>
                </a:extLst>
              </a:tr>
              <a:tr h="62573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🤝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Customer Support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Responsive support system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Enhanced satisfaction and loyalty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3337340837"/>
                  </a:ext>
                </a:extLst>
              </a:tr>
              <a:tr h="597135"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Compliance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Privacy law compliance</a:t>
                      </a:r>
                    </a:p>
                  </a:txBody>
                  <a:tcPr marL="45770" marR="45770" marT="43089" marB="43089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Avoid legal risks</a:t>
                      </a:r>
                    </a:p>
                  </a:txBody>
                  <a:tcPr marL="45770" marR="45770" marT="43089" marB="43089" anchor="ctr"/>
                </a:tc>
                <a:extLst>
                  <a:ext uri="{0D108BD9-81ED-4DB2-BD59-A6C34878D82A}">
                    <a16:rowId xmlns:a16="http://schemas.microsoft.com/office/drawing/2014/main" val="388860869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9246A7B-CA88-7806-B8AD-60EDE70873DD}"/>
              </a:ext>
            </a:extLst>
          </p:cNvPr>
          <p:cNvSpPr txBox="1">
            <a:spLocks/>
          </p:cNvSpPr>
          <p:nvPr/>
        </p:nvSpPr>
        <p:spPr>
          <a:xfrm>
            <a:off x="40565" y="136525"/>
            <a:ext cx="366188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Operational Needs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798CF0-22B8-CDEB-55F3-94E4BCB3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51657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9782-363C-924A-2B75-F21837681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77" y="-160192"/>
            <a:ext cx="6673582" cy="13610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kern="1200" dirty="0">
                <a:cs typeface="Times New Roman" panose="02020603050405020304" pitchFamily="18" charset="0"/>
              </a:rPr>
              <a:t>Risk Mitigation</a:t>
            </a:r>
            <a:r>
              <a:rPr lang="en-US" sz="3600" dirty="0">
                <a:cs typeface="Times New Roman" panose="02020603050405020304" pitchFamily="18" charset="0"/>
              </a:rPr>
              <a:t> Plan</a:t>
            </a:r>
          </a:p>
        </p:txBody>
      </p:sp>
      <p:pic>
        <p:nvPicPr>
          <p:cNvPr id="43" name="Content Placeholder 42" descr="A blue and white shield with a lock&#10;&#10;Description automatically generated">
            <a:extLst>
              <a:ext uri="{FF2B5EF4-FFF2-40B4-BE49-F238E27FC236}">
                <a16:creationId xmlns:a16="http://schemas.microsoft.com/office/drawing/2014/main" id="{79418F1E-DDC0-FCED-2E0C-DBFE4F4B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753" y="1793558"/>
            <a:ext cx="1121551" cy="1289276"/>
          </a:xfrm>
        </p:spPr>
      </p:pic>
      <p:pic>
        <p:nvPicPr>
          <p:cNvPr id="44" name="Picture 43" descr="A magnifying glass and pen on a piece of paper&#10;&#10;Description automatically generated">
            <a:extLst>
              <a:ext uri="{FF2B5EF4-FFF2-40B4-BE49-F238E27FC236}">
                <a16:creationId xmlns:a16="http://schemas.microsoft.com/office/drawing/2014/main" id="{58154F8B-9A47-40F7-770A-9985AE2F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9" y="4927517"/>
            <a:ext cx="1229701" cy="1350750"/>
          </a:xfrm>
          <a:prstGeom prst="rect">
            <a:avLst/>
          </a:prstGeom>
        </p:spPr>
      </p:pic>
      <p:pic>
        <p:nvPicPr>
          <p:cNvPr id="45" name="Picture 44" descr="A yellow folder with a shield and papers&#10;&#10;Description automatically generated">
            <a:extLst>
              <a:ext uri="{FF2B5EF4-FFF2-40B4-BE49-F238E27FC236}">
                <a16:creationId xmlns:a16="http://schemas.microsoft.com/office/drawing/2014/main" id="{7E4787FD-957A-CDE7-AF84-B7BDE05B5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42" y="1793627"/>
            <a:ext cx="1121551" cy="12892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F914B8E-3E2E-62B6-06AC-A8D08CA28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497" y="4993475"/>
            <a:ext cx="1197783" cy="1207379"/>
          </a:xfrm>
          <a:prstGeom prst="rect">
            <a:avLst/>
          </a:prstGeom>
        </p:spPr>
      </p:pic>
      <p:pic>
        <p:nvPicPr>
          <p:cNvPr id="47" name="Picture 46" descr="A group of people connected to puzzle pieces&#10;&#10;Description automatically generated">
            <a:extLst>
              <a:ext uri="{FF2B5EF4-FFF2-40B4-BE49-F238E27FC236}">
                <a16:creationId xmlns:a16="http://schemas.microsoft.com/office/drawing/2014/main" id="{BBC4426B-D753-8AE7-C256-C4D26B5F8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3350" y="1761445"/>
            <a:ext cx="1140373" cy="1321457"/>
          </a:xfrm>
          <a:prstGeom prst="rect">
            <a:avLst/>
          </a:prstGeom>
        </p:spPr>
      </p:pic>
      <p:pic>
        <p:nvPicPr>
          <p:cNvPr id="48" name="Picture 47" descr="A wifi symbol with a circle&#10;&#10;Description automatically generated">
            <a:extLst>
              <a:ext uri="{FF2B5EF4-FFF2-40B4-BE49-F238E27FC236}">
                <a16:creationId xmlns:a16="http://schemas.microsoft.com/office/drawing/2014/main" id="{994F2A62-9026-0808-506E-9055DD657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072" y="4993475"/>
            <a:ext cx="1361286" cy="1136003"/>
          </a:xfrm>
          <a:prstGeom prst="rect">
            <a:avLst/>
          </a:prstGeom>
        </p:spPr>
      </p:pic>
      <p:pic>
        <p:nvPicPr>
          <p:cNvPr id="49" name="Picture 48" descr="A yellow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7C275851-C41E-3D68-5930-A79025E325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7072" y="5897559"/>
            <a:ext cx="260249" cy="237337"/>
          </a:xfrm>
          <a:prstGeom prst="rect">
            <a:avLst/>
          </a:prstGeom>
        </p:spPr>
      </p:pic>
      <p:pic>
        <p:nvPicPr>
          <p:cNvPr id="50" name="Picture 49" descr="A hand holding a light bulb&#10;&#10;Description automatically generated">
            <a:extLst>
              <a:ext uri="{FF2B5EF4-FFF2-40B4-BE49-F238E27FC236}">
                <a16:creationId xmlns:a16="http://schemas.microsoft.com/office/drawing/2014/main" id="{BC68A146-074B-5C60-F361-DBE7232AA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458" y="2196578"/>
            <a:ext cx="364158" cy="35543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A6D0959-BB50-AD5C-99C4-2A836FD0D8BD}"/>
              </a:ext>
            </a:extLst>
          </p:cNvPr>
          <p:cNvSpPr txBox="1"/>
          <p:nvPr/>
        </p:nvSpPr>
        <p:spPr>
          <a:xfrm>
            <a:off x="187121" y="1300038"/>
            <a:ext cx="27452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Privacy Concerns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B6AEBB-BF84-4205-B7FD-874D5B2CB81A}"/>
              </a:ext>
            </a:extLst>
          </p:cNvPr>
          <p:cNvSpPr txBox="1"/>
          <p:nvPr/>
        </p:nvSpPr>
        <p:spPr>
          <a:xfrm>
            <a:off x="1463403" y="1895304"/>
            <a:ext cx="219785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Anonymize user data and secure storage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AC20B-21CA-C073-FF51-248C2E84BF80}"/>
              </a:ext>
            </a:extLst>
          </p:cNvPr>
          <p:cNvSpPr txBox="1"/>
          <p:nvPr/>
        </p:nvSpPr>
        <p:spPr>
          <a:xfrm>
            <a:off x="5485264" y="1790633"/>
            <a:ext cx="18139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encryption and access controls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E7423-FC0F-2A12-BD72-09BD5A224B4F}"/>
              </a:ext>
            </a:extLst>
          </p:cNvPr>
          <p:cNvSpPr txBox="1"/>
          <p:nvPr/>
        </p:nvSpPr>
        <p:spPr>
          <a:xfrm>
            <a:off x="9342754" y="1761445"/>
            <a:ext cx="224654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app with tutorials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C9D4C-ABCD-E793-01D5-6B32E037B403}"/>
              </a:ext>
            </a:extLst>
          </p:cNvPr>
          <p:cNvSpPr txBox="1"/>
          <p:nvPr/>
        </p:nvSpPr>
        <p:spPr>
          <a:xfrm>
            <a:off x="1458613" y="5095060"/>
            <a:ext cx="23533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early patent research with legal support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A83ADF-E9B6-B5FE-7594-F89DEEB58876}"/>
              </a:ext>
            </a:extLst>
          </p:cNvPr>
          <p:cNvSpPr txBox="1"/>
          <p:nvPr/>
        </p:nvSpPr>
        <p:spPr>
          <a:xfrm>
            <a:off x="5231280" y="5189673"/>
            <a:ext cx="28850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compatibility with regular checks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EFDBDD-D4B7-6E6A-0C7D-E41ACB375574}"/>
              </a:ext>
            </a:extLst>
          </p:cNvPr>
          <p:cNvSpPr txBox="1"/>
          <p:nvPr/>
        </p:nvSpPr>
        <p:spPr>
          <a:xfrm>
            <a:off x="9678358" y="5035784"/>
            <a:ext cx="24265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for low connectivity and offline use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56C4A-6DC5-E2FF-489A-1DB58DEC1758}"/>
              </a:ext>
            </a:extLst>
          </p:cNvPr>
          <p:cNvSpPr txBox="1"/>
          <p:nvPr/>
        </p:nvSpPr>
        <p:spPr>
          <a:xfrm>
            <a:off x="3956752" y="1300038"/>
            <a:ext cx="22800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Piracy Concerns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7D0955-076D-8D41-67D8-96A2C5997827}"/>
              </a:ext>
            </a:extLst>
          </p:cNvPr>
          <p:cNvSpPr txBox="1"/>
          <p:nvPr/>
        </p:nvSpPr>
        <p:spPr>
          <a:xfrm>
            <a:off x="7788315" y="1279469"/>
            <a:ext cx="41171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User Adoption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61C89EA-DBCE-0B46-9019-5929A0D7BAC8}"/>
              </a:ext>
            </a:extLst>
          </p:cNvPr>
          <p:cNvSpPr txBox="1"/>
          <p:nvPr/>
        </p:nvSpPr>
        <p:spPr>
          <a:xfrm>
            <a:off x="212650" y="4304639"/>
            <a:ext cx="27926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Legal/Patent Risks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A61AFB-06B3-AEB4-852F-E412D30392EB}"/>
              </a:ext>
            </a:extLst>
          </p:cNvPr>
          <p:cNvSpPr txBox="1"/>
          <p:nvPr/>
        </p:nvSpPr>
        <p:spPr>
          <a:xfrm>
            <a:off x="3940400" y="4065350"/>
            <a:ext cx="30446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System Interdependencies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8D01D0-60C6-8400-332E-B2F3126696DB}"/>
              </a:ext>
            </a:extLst>
          </p:cNvPr>
          <p:cNvSpPr txBox="1"/>
          <p:nvPr/>
        </p:nvSpPr>
        <p:spPr>
          <a:xfrm>
            <a:off x="8247220" y="4241224"/>
            <a:ext cx="36582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Operational Dependencies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4B24E-925D-354D-0808-AE517D59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84E880-3D27-A182-2EDE-FB80C2BAC8BF}"/>
              </a:ext>
            </a:extLst>
          </p:cNvPr>
          <p:cNvSpPr/>
          <p:nvPr/>
        </p:nvSpPr>
        <p:spPr>
          <a:xfrm>
            <a:off x="11957200" y="0"/>
            <a:ext cx="249533" cy="6858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6B47A9-26A9-200C-7710-B098711D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5677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E060-E186-BFA0-F6EA-75C5D544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82" y="2453654"/>
            <a:ext cx="6521540" cy="343553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latin typeface="Lucida Handwriting" panose="03010101010101010101" pitchFamily="66" charset="0"/>
              </a:rPr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2A03D-2107-C3C6-1213-1DBB30E6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92F5C8-FC59-65C4-B191-C3DACC64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197848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D43E2-336A-97BB-0702-4E7E1DAA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823798"/>
            <a:ext cx="5183613" cy="1128068"/>
          </a:xfrm>
        </p:spPr>
        <p:txBody>
          <a:bodyPr anchor="ctr">
            <a:noAutofit/>
          </a:bodyPr>
          <a:lstStyle/>
          <a:p>
            <a:r>
              <a:rPr lang="en-US" sz="4000" dirty="0"/>
              <a:t>Quick Reminder: What is CampusSpot?</a:t>
            </a: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72BDD-3A6F-1B29-3B8F-09C4381E84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363" y="2261811"/>
            <a:ext cx="5816813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Problem: Unproductive Study Experience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wasted in finding spaces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disrupt concentration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space management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Primary: Students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Secondary: Admins and staff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43E61F83-5F0C-E607-0967-0A2089B8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2254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C6D2-D793-9095-EBF6-5ADFD97E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EC0BE5-4219-4E3D-8133-4C893621725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3FE8E5-3B4E-2462-E26F-E5561DE7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423529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AE52-114C-4956-8E68-57D1353C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7" y="597240"/>
            <a:ext cx="4483527" cy="750434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Proposed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BD7261-413D-7236-16EE-0EC0725A81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6127" y="2053819"/>
            <a:ext cx="4784539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CampusSpot: Smart Study Space Management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 booking with flexibility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to optimize allocation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white cell phone with blue screen&#10;&#10;Description automatically generated">
            <a:extLst>
              <a:ext uri="{FF2B5EF4-FFF2-40B4-BE49-F238E27FC236}">
                <a16:creationId xmlns:a16="http://schemas.microsoft.com/office/drawing/2014/main" id="{132FF65E-C974-CC70-49C0-6E0CFF55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0" t="21666" r="41752" b="21047"/>
          <a:stretch/>
        </p:blipFill>
        <p:spPr>
          <a:xfrm>
            <a:off x="7437169" y="650494"/>
            <a:ext cx="2729156" cy="53241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2E166-F22F-0351-F625-DF36E4FD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2CF1AC-ABE9-EBD2-DA69-F9502AA9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99158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18FB9-2B2B-9D4F-88F5-43A1698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87" y="294298"/>
            <a:ext cx="3164135" cy="3134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Storyboard Use Case –Space Booking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8806E-E3DB-AF3D-4725-B7241C7E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5" y="294298"/>
            <a:ext cx="8793318" cy="6268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F3B2C-555B-0EC0-B6A2-F6CE1BFC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EC0BE5-4219-4E3D-8133-4C893621725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56DB59-E62E-6FB5-F75D-A88F0C53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87968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4973E-E726-9D5E-EDE8-16C27C74E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A5B1D-7147-DB44-54FE-3EDBBD41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920" y="131437"/>
            <a:ext cx="8091402" cy="65944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EB9B-AB64-CA48-5402-146BDB2D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EC0BE5-4219-4E3D-8133-4C893621725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987A8B-2074-8017-A61E-DE4BBCBA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87" y="294298"/>
            <a:ext cx="3340867" cy="2948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Storyboard Use Case –Space Booking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6FC0918-6D73-FB7C-827C-D210D2FB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382939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44AB-B492-08EB-E51D-90ADB289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B4304-0891-5162-E92B-700C3D2C076E}"/>
              </a:ext>
            </a:extLst>
          </p:cNvPr>
          <p:cNvSpPr/>
          <p:nvPr/>
        </p:nvSpPr>
        <p:spPr>
          <a:xfrm>
            <a:off x="1" y="0"/>
            <a:ext cx="274454" cy="6858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A3E6C-C8A3-709F-78D0-3DF0C840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54" y="-23341"/>
            <a:ext cx="10515600" cy="945533"/>
          </a:xfrm>
        </p:spPr>
        <p:txBody>
          <a:bodyPr/>
          <a:lstStyle/>
          <a:p>
            <a:pPr algn="ctr"/>
            <a:r>
              <a:rPr lang="en-US" sz="4000" dirty="0"/>
              <a:t>Storyboard: Key Use Case –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 Booking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984CB-EF59-29F8-E940-5AB9ECEF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13" y="1574406"/>
            <a:ext cx="1989900" cy="3808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App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9415B4-846A-450F-7AA7-78C8669B913B}"/>
              </a:ext>
            </a:extLst>
          </p:cNvPr>
          <p:cNvSpPr txBox="1"/>
          <p:nvPr/>
        </p:nvSpPr>
        <p:spPr>
          <a:xfrm>
            <a:off x="1537206" y="5472936"/>
            <a:ext cx="4081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confirmed if available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69DA6F-344D-D0B0-FAE3-831758AF071F}"/>
              </a:ext>
            </a:extLst>
          </p:cNvPr>
          <p:cNvSpPr txBox="1"/>
          <p:nvPr/>
        </p:nvSpPr>
        <p:spPr>
          <a:xfrm>
            <a:off x="1537206" y="2187283"/>
            <a:ext cx="2371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7F49E4-2452-4862-9387-3FB50C4597B1}"/>
              </a:ext>
            </a:extLst>
          </p:cNvPr>
          <p:cNvSpPr txBox="1"/>
          <p:nvPr/>
        </p:nvSpPr>
        <p:spPr>
          <a:xfrm>
            <a:off x="1501014" y="2968153"/>
            <a:ext cx="4413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room booking option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ABA882-19F5-BAF6-C38F-0097D421BA3D}"/>
              </a:ext>
            </a:extLst>
          </p:cNvPr>
          <p:cNvSpPr txBox="1"/>
          <p:nvPr/>
        </p:nvSpPr>
        <p:spPr>
          <a:xfrm>
            <a:off x="1499857" y="3816895"/>
            <a:ext cx="4541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room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7B16F9-B293-1D88-A9DA-339A6A689737}"/>
              </a:ext>
            </a:extLst>
          </p:cNvPr>
          <p:cNvSpPr txBox="1"/>
          <p:nvPr/>
        </p:nvSpPr>
        <p:spPr>
          <a:xfrm>
            <a:off x="1521552" y="4660065"/>
            <a:ext cx="3084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date and time</a:t>
            </a:r>
          </a:p>
        </p:txBody>
      </p:sp>
      <p:pic>
        <p:nvPicPr>
          <p:cNvPr id="48" name="Graphic 47" descr="Smart Phone with solid fill">
            <a:extLst>
              <a:ext uri="{FF2B5EF4-FFF2-40B4-BE49-F238E27FC236}">
                <a16:creationId xmlns:a16="http://schemas.microsoft.com/office/drawing/2014/main" id="{E450D2A9-0627-A7C6-FD1D-E5DDAAE47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94" y="1437861"/>
            <a:ext cx="587772" cy="587772"/>
          </a:xfrm>
          <a:prstGeom prst="rect">
            <a:avLst/>
          </a:prstGeom>
        </p:spPr>
      </p:pic>
      <p:pic>
        <p:nvPicPr>
          <p:cNvPr id="50" name="Graphic 49" descr="Graduation cap with solid fill">
            <a:extLst>
              <a:ext uri="{FF2B5EF4-FFF2-40B4-BE49-F238E27FC236}">
                <a16:creationId xmlns:a16="http://schemas.microsoft.com/office/drawing/2014/main" id="{A9496D99-F919-D6C1-29F5-C01A0B8B2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007" y="2100932"/>
            <a:ext cx="625587" cy="625587"/>
          </a:xfrm>
          <a:prstGeom prst="rect">
            <a:avLst/>
          </a:prstGeom>
        </p:spPr>
      </p:pic>
      <p:pic>
        <p:nvPicPr>
          <p:cNvPr id="52" name="Graphic 51" descr="Work from home desk with solid fill">
            <a:extLst>
              <a:ext uri="{FF2B5EF4-FFF2-40B4-BE49-F238E27FC236}">
                <a16:creationId xmlns:a16="http://schemas.microsoft.com/office/drawing/2014/main" id="{8CC48B98-0CC7-6C08-7D5D-532710270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757" y="3763913"/>
            <a:ext cx="561139" cy="561139"/>
          </a:xfrm>
          <a:prstGeom prst="rect">
            <a:avLst/>
          </a:prstGeom>
        </p:spPr>
      </p:pic>
      <p:pic>
        <p:nvPicPr>
          <p:cNvPr id="54" name="Graphic 53" descr="Monthly calendar with solid fill">
            <a:extLst>
              <a:ext uri="{FF2B5EF4-FFF2-40B4-BE49-F238E27FC236}">
                <a16:creationId xmlns:a16="http://schemas.microsoft.com/office/drawing/2014/main" id="{25B2C005-B991-DCAB-6230-5827EF0F0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75" y="4615332"/>
            <a:ext cx="591891" cy="591891"/>
          </a:xfrm>
          <a:prstGeom prst="rect">
            <a:avLst/>
          </a:prstGeom>
        </p:spPr>
      </p:pic>
      <p:pic>
        <p:nvPicPr>
          <p:cNvPr id="56" name="Graphic 55" descr="Badge Tick with solid fill">
            <a:extLst>
              <a:ext uri="{FF2B5EF4-FFF2-40B4-BE49-F238E27FC236}">
                <a16:creationId xmlns:a16="http://schemas.microsoft.com/office/drawing/2014/main" id="{E6915FD4-6840-941F-FACC-1702DF3BF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1265" y="5362446"/>
            <a:ext cx="740235" cy="740235"/>
          </a:xfrm>
          <a:prstGeom prst="rect">
            <a:avLst/>
          </a:prstGeom>
        </p:spPr>
      </p:pic>
      <p:pic>
        <p:nvPicPr>
          <p:cNvPr id="58" name="Graphic 57" descr="Touchscreen with solid fill">
            <a:extLst>
              <a:ext uri="{FF2B5EF4-FFF2-40B4-BE49-F238E27FC236}">
                <a16:creationId xmlns:a16="http://schemas.microsoft.com/office/drawing/2014/main" id="{AA52A392-1DB4-E5A7-F186-2DE23E6FCA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9757" y="2816782"/>
            <a:ext cx="661743" cy="661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6DD63-316E-38A2-AA7B-F4ADCEE0C3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4460" y="993892"/>
            <a:ext cx="6767540" cy="5340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E86BA-0748-3685-E058-1757E50D3F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2158" y="993892"/>
            <a:ext cx="6758397" cy="53406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5D574E-3B0E-E8B8-D284-8FAAEE11ED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1105" y="993892"/>
            <a:ext cx="6759455" cy="5287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4823E-181B-A52F-0FE0-B8218CF21D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9664" y="993891"/>
            <a:ext cx="6651659" cy="53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35630D-702D-21CA-E55E-063C49D2AA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8218" y="993889"/>
            <a:ext cx="6744631" cy="53406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021057-19F9-ED28-E0BB-6D2C0EAD3D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28224" y="993885"/>
            <a:ext cx="6665458" cy="53406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D3AB-B572-A198-18D8-8DC987E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7D673D-0F3F-96B5-70E1-018133D8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0098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/>
      <p:bldP spid="41" grpId="0"/>
      <p:bldP spid="43" grpId="0"/>
      <p:bldP spid="45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32" descr="Home with solid fill">
            <a:extLst>
              <a:ext uri="{FF2B5EF4-FFF2-40B4-BE49-F238E27FC236}">
                <a16:creationId xmlns:a16="http://schemas.microsoft.com/office/drawing/2014/main" id="{1D87FC56-7E81-2703-071D-BA3A13499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876" y="1282448"/>
            <a:ext cx="712027" cy="712027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88AC269-3282-E41E-1DFB-91FF1F1E26D6}"/>
              </a:ext>
            </a:extLst>
          </p:cNvPr>
          <p:cNvSpPr txBox="1">
            <a:spLocks/>
          </p:cNvSpPr>
          <p:nvPr/>
        </p:nvSpPr>
        <p:spPr>
          <a:xfrm>
            <a:off x="493115" y="109181"/>
            <a:ext cx="10515600" cy="945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Storyboard: Key Use Case – 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 Booking </a:t>
            </a:r>
            <a:endParaRPr lang="en-US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6464AF-6831-5143-3A8F-91007D7A4AE7}"/>
              </a:ext>
            </a:extLst>
          </p:cNvPr>
          <p:cNvSpPr txBox="1"/>
          <p:nvPr/>
        </p:nvSpPr>
        <p:spPr>
          <a:xfrm>
            <a:off x="7961077" y="1414645"/>
            <a:ext cx="337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home</a:t>
            </a:r>
          </a:p>
        </p:txBody>
      </p:sp>
      <p:pic>
        <p:nvPicPr>
          <p:cNvPr id="35" name="Graphic 34" descr="Touchscreen with solid fill">
            <a:extLst>
              <a:ext uri="{FF2B5EF4-FFF2-40B4-BE49-F238E27FC236}">
                <a16:creationId xmlns:a16="http://schemas.microsoft.com/office/drawing/2014/main" id="{1D368EB8-EDEE-F886-0E2B-E7005BD6B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5836" y="2247628"/>
            <a:ext cx="642798" cy="6427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30583C-BF65-AA23-90A9-F06EAD4D25DE}"/>
              </a:ext>
            </a:extLst>
          </p:cNvPr>
          <p:cNvSpPr txBox="1"/>
          <p:nvPr/>
        </p:nvSpPr>
        <p:spPr>
          <a:xfrm>
            <a:off x="8053843" y="2330547"/>
            <a:ext cx="337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check schedule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EE1F63A-29DE-17F3-D482-27506C206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05014"/>
            <a:ext cx="6665458" cy="5340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01C2C2-C53E-A823-6C5D-0D218BA4D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05014"/>
            <a:ext cx="6665458" cy="5351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9B613C-6754-0A3A-0756-0C8852AC7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05014"/>
            <a:ext cx="6615344" cy="5371549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DA1DEC45-0B0F-86AB-3D73-95B2C884C9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7876" y="3143579"/>
            <a:ext cx="766346" cy="7663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83ECE7-3506-231E-D5C4-B0A25882124C}"/>
              </a:ext>
            </a:extLst>
          </p:cNvPr>
          <p:cNvSpPr txBox="1"/>
          <p:nvPr/>
        </p:nvSpPr>
        <p:spPr>
          <a:xfrm>
            <a:off x="8053842" y="3285939"/>
            <a:ext cx="337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profile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BEAD8C-EEE0-5B61-D4B4-C153A716E8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05014"/>
            <a:ext cx="6665458" cy="5474663"/>
          </a:xfrm>
          <a:prstGeom prst="rect">
            <a:avLst/>
          </a:prstGeom>
        </p:spPr>
      </p:pic>
      <p:pic>
        <p:nvPicPr>
          <p:cNvPr id="42" name="Graphic 41" descr="Double Tap Gesture with solid fill">
            <a:extLst>
              <a:ext uri="{FF2B5EF4-FFF2-40B4-BE49-F238E27FC236}">
                <a16:creationId xmlns:a16="http://schemas.microsoft.com/office/drawing/2014/main" id="{373AD152-03B3-E427-86F3-C68D17E16B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4533" y="4219636"/>
            <a:ext cx="682332" cy="6823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29DDA5-6F87-B0A7-C481-3E62FE3E7B9B}"/>
              </a:ext>
            </a:extLst>
          </p:cNvPr>
          <p:cNvSpPr txBox="1"/>
          <p:nvPr/>
        </p:nvSpPr>
        <p:spPr>
          <a:xfrm>
            <a:off x="8053841" y="4338620"/>
            <a:ext cx="337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logout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FA1BBE-80B2-B053-42DC-10CCD1041B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105013"/>
            <a:ext cx="6682584" cy="54746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626DAB-58C8-063B-FAC8-641A4C3B81DD}"/>
              </a:ext>
            </a:extLst>
          </p:cNvPr>
          <p:cNvSpPr txBox="1"/>
          <p:nvPr/>
        </p:nvSpPr>
        <p:spPr>
          <a:xfrm>
            <a:off x="6808138" y="5391301"/>
            <a:ext cx="498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Hurray Back to Landing Page!!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92F90-249C-DCF7-2574-664DA1DB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2EA5-7186-8F1F-80FF-BFC1F00EF445}"/>
              </a:ext>
            </a:extLst>
          </p:cNvPr>
          <p:cNvSpPr/>
          <p:nvPr/>
        </p:nvSpPr>
        <p:spPr>
          <a:xfrm>
            <a:off x="11957200" y="0"/>
            <a:ext cx="249533" cy="6858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ABD79-6604-E2BF-EC78-850996CB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0631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0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BCEC95-3336-8089-237F-03DF0B98677F}"/>
              </a:ext>
            </a:extLst>
          </p:cNvPr>
          <p:cNvSpPr/>
          <p:nvPr/>
        </p:nvSpPr>
        <p:spPr>
          <a:xfrm rot="16200000">
            <a:off x="5971235" y="637233"/>
            <a:ext cx="249534" cy="12192000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road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E4D47AE3-3056-E4D7-5E44-AD0CC1355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3" y="0"/>
            <a:ext cx="1047453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A0329B-CA1E-0874-BE82-3CE6DF2A7A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89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350"/>
              </a:lnSpc>
            </a:pPr>
            <a:r>
              <a:rPr lang="en-US" sz="4000" i="0" dirty="0">
                <a:effectLst/>
              </a:rPr>
              <a:t>Product Roadmap (Q1–Q4)</a:t>
            </a:r>
            <a:endParaRPr lang="en-US" sz="4000" dirty="0">
              <a:effectLst/>
            </a:endParaRPr>
          </a:p>
          <a:p>
            <a:pPr algn="ctr">
              <a:lnSpc>
                <a:spcPts val="3150"/>
              </a:lnSpc>
            </a:pPr>
            <a:r>
              <a:rPr lang="en-US" sz="2800" i="0" dirty="0">
                <a:effectLst/>
              </a:rPr>
              <a:t>Steady Growth, Smart Expansion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2FBB6-11C4-8CC1-F8C5-F3E31939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8DB21-75D1-54B2-62CC-F84E49DE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52262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5471A5-E65B-8908-41B5-678EABBC0601}"/>
              </a:ext>
            </a:extLst>
          </p:cNvPr>
          <p:cNvSpPr/>
          <p:nvPr/>
        </p:nvSpPr>
        <p:spPr>
          <a:xfrm rot="16200000">
            <a:off x="5845175" y="511173"/>
            <a:ext cx="501650" cy="12192004"/>
          </a:xfrm>
          <a:prstGeom prst="rect">
            <a:avLst/>
          </a:prstGeom>
          <a:solidFill>
            <a:srgbClr val="0F9E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0BEB4-4E9E-A6AD-F7A7-DF732779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02" y="142542"/>
            <a:ext cx="10515600" cy="3337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/>
              <a:t>Product Features - Key Features for All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F4AAA-A2A9-1860-F2AB-C5012CCA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2" y="1569609"/>
            <a:ext cx="885638" cy="876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F4738F-0062-4850-9B5F-361C3EEDF209}"/>
              </a:ext>
            </a:extLst>
          </p:cNvPr>
          <p:cNvSpPr txBox="1"/>
          <p:nvPr/>
        </p:nvSpPr>
        <p:spPr>
          <a:xfrm>
            <a:off x="4411388" y="5107345"/>
            <a:ext cx="2994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Smart Booking &amp; Check-Ins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3BDAB-0D10-D096-952E-CB92DA55557F}"/>
              </a:ext>
            </a:extLst>
          </p:cNvPr>
          <p:cNvSpPr txBox="1"/>
          <p:nvPr/>
        </p:nvSpPr>
        <p:spPr>
          <a:xfrm>
            <a:off x="260498" y="2810755"/>
            <a:ext cx="2190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Real-Time Updates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EFB05C-2B92-DFF8-E4F7-B980BF483176}"/>
              </a:ext>
            </a:extLst>
          </p:cNvPr>
          <p:cNvSpPr txBox="1"/>
          <p:nvPr/>
        </p:nvSpPr>
        <p:spPr>
          <a:xfrm>
            <a:off x="639226" y="5101351"/>
            <a:ext cx="2850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Advanced Filtering Options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872-3C44-7996-CA40-657D680ED4EA}"/>
              </a:ext>
            </a:extLst>
          </p:cNvPr>
          <p:cNvSpPr txBox="1"/>
          <p:nvPr/>
        </p:nvSpPr>
        <p:spPr>
          <a:xfrm>
            <a:off x="6526436" y="2789413"/>
            <a:ext cx="2433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Data Insights for Staff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84006-CD6B-5338-76E7-2163CF5C98AB}"/>
              </a:ext>
            </a:extLst>
          </p:cNvPr>
          <p:cNvSpPr txBox="1"/>
          <p:nvPr/>
        </p:nvSpPr>
        <p:spPr>
          <a:xfrm>
            <a:off x="9334595" y="2789413"/>
            <a:ext cx="30387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Seamless Communication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C0600-99C4-47F9-717B-6DEC7559BE22}"/>
              </a:ext>
            </a:extLst>
          </p:cNvPr>
          <p:cNvSpPr txBox="1"/>
          <p:nvPr/>
        </p:nvSpPr>
        <p:spPr>
          <a:xfrm>
            <a:off x="8078488" y="5101351"/>
            <a:ext cx="3231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General Area Seating Tracking</a:t>
            </a:r>
          </a:p>
        </p:txBody>
      </p:sp>
      <p:pic>
        <p:nvPicPr>
          <p:cNvPr id="3074" name="Picture 2" descr="13,663 Noise Levels Images, Stock Photos, and Vectors | Shutterstock">
            <a:extLst>
              <a:ext uri="{FF2B5EF4-FFF2-40B4-BE49-F238E27FC236}">
                <a16:creationId xmlns:a16="http://schemas.microsoft.com/office/drawing/2014/main" id="{717F0B57-6C4F-C7DF-3A57-148B98722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0"/>
          <a:stretch/>
        </p:blipFill>
        <p:spPr bwMode="auto">
          <a:xfrm>
            <a:off x="2361283" y="1569609"/>
            <a:ext cx="4325132" cy="82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2A1ED0-4A75-5C86-C944-5DD73A998772}"/>
              </a:ext>
            </a:extLst>
          </p:cNvPr>
          <p:cNvSpPr txBox="1"/>
          <p:nvPr/>
        </p:nvSpPr>
        <p:spPr>
          <a:xfrm>
            <a:off x="3079203" y="2743883"/>
            <a:ext cx="2717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Intelligent Noise Tracking</a:t>
            </a:r>
            <a:endParaRPr lang="en-US" dirty="0"/>
          </a:p>
        </p:txBody>
      </p:sp>
      <p:pic>
        <p:nvPicPr>
          <p:cNvPr id="3076" name="Picture 4" descr="614,100+ Filter Icon Stock Illustrations, Royalty-Free ...">
            <a:extLst>
              <a:ext uri="{FF2B5EF4-FFF2-40B4-BE49-F238E27FC236}">
                <a16:creationId xmlns:a16="http://schemas.microsoft.com/office/drawing/2014/main" id="{ED0C1EC8-CE25-2A91-D1A8-F348E4E9B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28858" r="26776" b="26001"/>
          <a:stretch/>
        </p:blipFill>
        <p:spPr bwMode="auto">
          <a:xfrm>
            <a:off x="1696530" y="3815157"/>
            <a:ext cx="888381" cy="87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3,800+ Online Booking Stock Illustrations, Royalty-Free Vector Graphics &amp; Clip  Art - iStock | Online booking icon, Online booking travel, Online booking  system">
            <a:extLst>
              <a:ext uri="{FF2B5EF4-FFF2-40B4-BE49-F238E27FC236}">
                <a16:creationId xmlns:a16="http://schemas.microsoft.com/office/drawing/2014/main" id="{AF1F8856-0B1F-9647-B659-F3DC702FE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2481" r="25253" b="10726"/>
          <a:stretch/>
        </p:blipFill>
        <p:spPr bwMode="auto">
          <a:xfrm>
            <a:off x="4977409" y="3545363"/>
            <a:ext cx="769957" cy="14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per with data chart on table in black and white Vector Image">
            <a:extLst>
              <a:ext uri="{FF2B5EF4-FFF2-40B4-BE49-F238E27FC236}">
                <a16:creationId xmlns:a16="http://schemas.microsoft.com/office/drawing/2014/main" id="{D589905B-5611-E21A-1DE8-06308BFAF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3752" r="8891" b="11886"/>
          <a:stretch/>
        </p:blipFill>
        <p:spPr bwMode="auto">
          <a:xfrm>
            <a:off x="7254096" y="1244720"/>
            <a:ext cx="1376392" cy="155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7,563 Black People Working Computer Mobile Stock Vectors and Vector Art |  Shutterstock">
            <a:extLst>
              <a:ext uri="{FF2B5EF4-FFF2-40B4-BE49-F238E27FC236}">
                <a16:creationId xmlns:a16="http://schemas.microsoft.com/office/drawing/2014/main" id="{F3C1CBE9-E23F-5447-35A2-6C642BFB8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5" t="52500" r="1315" b="8750"/>
          <a:stretch/>
        </p:blipFill>
        <p:spPr bwMode="auto">
          <a:xfrm>
            <a:off x="9826372" y="1325448"/>
            <a:ext cx="1376392" cy="14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13,700+ Black And White Mobile Phone Stock Illustrations, Royalty-Free  Vector Graphics &amp; Clip Art - iStock">
            <a:extLst>
              <a:ext uri="{FF2B5EF4-FFF2-40B4-BE49-F238E27FC236}">
                <a16:creationId xmlns:a16="http://schemas.microsoft.com/office/drawing/2014/main" id="{5AA87304-A45D-C7FC-80E5-1FD680089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12443" r="20992" b="14972"/>
          <a:stretch/>
        </p:blipFill>
        <p:spPr bwMode="auto">
          <a:xfrm>
            <a:off x="5964410" y="3517860"/>
            <a:ext cx="1124052" cy="14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hone icon with location symbol in line ...">
            <a:extLst>
              <a:ext uri="{FF2B5EF4-FFF2-40B4-BE49-F238E27FC236}">
                <a16:creationId xmlns:a16="http://schemas.microsoft.com/office/drawing/2014/main" id="{67EE94C8-B7CE-6284-6078-FD8BC7FE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r="20529" b="12351"/>
          <a:stretch/>
        </p:blipFill>
        <p:spPr bwMode="auto">
          <a:xfrm>
            <a:off x="9266302" y="3481034"/>
            <a:ext cx="954507" cy="15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1BEE6-D05C-A4B5-C1A3-B87E6BE7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0BE5-4219-4E3D-8133-4C893621725D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648AB-2D8D-9661-BA9F-03B285A8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40895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4" grpId="0"/>
      <p:bldP spid="25" grpId="0"/>
      <p:bldP spid="26" grpId="0"/>
      <p:bldP spid="33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762</Words>
  <Application>Microsoft Office PowerPoint</Application>
  <PresentationFormat>Widescreen</PresentationFormat>
  <Paragraphs>183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Lucida Handwriting</vt:lpstr>
      <vt:lpstr>Times New Roman</vt:lpstr>
      <vt:lpstr>Office Theme</vt:lpstr>
      <vt:lpstr>PowerPoint Presentation</vt:lpstr>
      <vt:lpstr>Quick Reminder: What is CampusSpot?</vt:lpstr>
      <vt:lpstr>Proposed Solution</vt:lpstr>
      <vt:lpstr>Storyboard Use Case –Space Booking </vt:lpstr>
      <vt:lpstr>Storyboard Use Case –Space Booking </vt:lpstr>
      <vt:lpstr>Storyboard: Key Use Case –Space Booking </vt:lpstr>
      <vt:lpstr>PowerPoint Presentation</vt:lpstr>
      <vt:lpstr>PowerPoint Presentation</vt:lpstr>
      <vt:lpstr>Product Features - Key Features for All Users</vt:lpstr>
      <vt:lpstr>Core MVP Features - Ready for Launch</vt:lpstr>
      <vt:lpstr>Key Metrics</vt:lpstr>
      <vt:lpstr>Projected Costs –  The Numbers That Build the Vision </vt:lpstr>
      <vt:lpstr>PowerPoint Presentation</vt:lpstr>
      <vt:lpstr>Risk Mitigation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Anagha Vasista</dc:creator>
  <cp:lastModifiedBy>Anagha Vasista</cp:lastModifiedBy>
  <cp:revision>7</cp:revision>
  <dcterms:created xsi:type="dcterms:W3CDTF">2024-11-28T16:05:45Z</dcterms:created>
  <dcterms:modified xsi:type="dcterms:W3CDTF">2024-12-02T19:41:38Z</dcterms:modified>
</cp:coreProperties>
</file>